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31" r:id="rId2"/>
    <p:sldId id="367" r:id="rId3"/>
    <p:sldId id="374" r:id="rId4"/>
    <p:sldId id="375" r:id="rId5"/>
    <p:sldId id="376" r:id="rId6"/>
    <p:sldId id="377" r:id="rId7"/>
    <p:sldId id="378" r:id="rId8"/>
    <p:sldId id="379" r:id="rId9"/>
    <p:sldId id="369" r:id="rId10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DF8"/>
    <a:srgbClr val="FF77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40" autoAdjust="0"/>
    <p:restoredTop sz="92436" autoAdjust="0"/>
  </p:normalViewPr>
  <p:slideViewPr>
    <p:cSldViewPr snapToGrid="0">
      <p:cViewPr varScale="1">
        <p:scale>
          <a:sx n="112" d="100"/>
          <a:sy n="112" d="100"/>
        </p:scale>
        <p:origin x="744" y="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5"/>
            <a:ext cx="2946346" cy="497838"/>
          </a:xfrm>
          <a:prstGeom prst="rect">
            <a:avLst/>
          </a:prstGeom>
        </p:spPr>
        <p:txBody>
          <a:bodyPr vert="horz" lIns="91727" tIns="45864" rIns="91727" bIns="45864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746" y="5"/>
            <a:ext cx="2946345" cy="497838"/>
          </a:xfrm>
          <a:prstGeom prst="rect">
            <a:avLst/>
          </a:prstGeom>
        </p:spPr>
        <p:txBody>
          <a:bodyPr vert="horz" lIns="91727" tIns="45864" rIns="91727" bIns="45864" rtlCol="0"/>
          <a:lstStyle>
            <a:lvl1pPr algn="r">
              <a:defRPr sz="1200"/>
            </a:lvl1pPr>
          </a:lstStyle>
          <a:p>
            <a:fld id="{ACCE77D3-33BC-4A21-AFF1-F5B73B674D36}" type="datetimeFigureOut">
              <a:rPr lang="ru-RU" smtClean="0"/>
              <a:t>10.08.2023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27" tIns="45864" rIns="91727" bIns="45864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928" y="4778613"/>
            <a:ext cx="5437822" cy="3908188"/>
          </a:xfrm>
          <a:prstGeom prst="rect">
            <a:avLst/>
          </a:prstGeom>
        </p:spPr>
        <p:txBody>
          <a:bodyPr vert="horz" lIns="91727" tIns="45864" rIns="91727" bIns="4586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5" y="9430388"/>
            <a:ext cx="2946346" cy="497838"/>
          </a:xfrm>
          <a:prstGeom prst="rect">
            <a:avLst/>
          </a:prstGeom>
        </p:spPr>
        <p:txBody>
          <a:bodyPr vert="horz" lIns="91727" tIns="45864" rIns="91727" bIns="45864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746" y="9430388"/>
            <a:ext cx="2946345" cy="497838"/>
          </a:xfrm>
          <a:prstGeom prst="rect">
            <a:avLst/>
          </a:prstGeom>
        </p:spPr>
        <p:txBody>
          <a:bodyPr vert="horz" lIns="91727" tIns="45864" rIns="91727" bIns="45864" rtlCol="0" anchor="b"/>
          <a:lstStyle>
            <a:lvl1pPr algn="r">
              <a:defRPr sz="1200"/>
            </a:lvl1pPr>
          </a:lstStyle>
          <a:p>
            <a:fld id="{3318DF03-F176-45E7-8DDA-F59CF989BA8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0060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/>
              <a:t>10.08.2023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7873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/>
              <a:t>10.08.2023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6133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/>
              <a:t>10.08.2023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2042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/>
              <a:t>10.08.2023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4551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/>
              <a:t>10.08.2023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3399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/>
              <a:t>10.08.2023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0354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/>
              <a:t>10.08.2023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7756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/>
              <a:t>10.08.2023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3354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/>
              <a:t>10.08.2023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8342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/>
              <a:t>10.08.2023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0561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/>
              <a:t>10.08.2023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3866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14A77-5833-4543-ADC1-7DAD02BE28D0}" type="datetimeFigureOut">
              <a:rPr lang="ru-RU" smtClean="0"/>
              <a:t>10.08.2023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78890-DCAB-4AE6-AE60-6E3BB142AB2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9027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Рисунок 5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8" y="722988"/>
            <a:ext cx="12193937" cy="6192161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11461411" y="76626"/>
            <a:ext cx="625999" cy="526433"/>
            <a:chOff x="9625856" y="4064"/>
            <a:chExt cx="625999" cy="526433"/>
          </a:xfrm>
        </p:grpSpPr>
        <p:sp>
          <p:nvSpPr>
            <p:cNvPr id="5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01780" tIns="50892" rIns="101780" bIns="50892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20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17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2" name="Text Box 2"/>
          <p:cNvSpPr txBox="1">
            <a:spLocks noChangeArrowheads="1"/>
          </p:cNvSpPr>
          <p:nvPr/>
        </p:nvSpPr>
        <p:spPr bwMode="auto">
          <a:xfrm>
            <a:off x="-7936" y="-117"/>
            <a:ext cx="12193178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МАТЕРИАЛЫ ПО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ОСАДКАМ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 КРАСНОДАРСКОГО КРАЯ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ЭЛЕКТРОСНАБЖЕНИЯ </a:t>
            </a:r>
            <a:r>
              <a:rPr lang="ru-RU" alt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11.08.2023</a:t>
            </a:r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374" name="Прямоугольная выноска 4"/>
          <p:cNvSpPr>
            <a:spLocks noChangeArrowheads="1"/>
          </p:cNvSpPr>
          <p:nvPr/>
        </p:nvSpPr>
        <p:spPr bwMode="auto">
          <a:xfrm>
            <a:off x="3092689" y="5666"/>
            <a:ext cx="5966643" cy="701733"/>
          </a:xfrm>
          <a:prstGeom prst="wedgeRectCallout">
            <a:avLst>
              <a:gd name="adj1" fmla="val 57307"/>
              <a:gd name="adj2" fmla="val -18442"/>
            </a:avLst>
          </a:prstGeom>
          <a:noFill/>
          <a:ln w="9525" algn="ctr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9479132" y="2577977"/>
            <a:ext cx="3131213" cy="4272210"/>
            <a:chOff x="9479132" y="2577977"/>
            <a:chExt cx="3131213" cy="4272210"/>
          </a:xfrm>
        </p:grpSpPr>
        <p:grpSp>
          <p:nvGrpSpPr>
            <p:cNvPr id="435" name="Группа 434"/>
            <p:cNvGrpSpPr/>
            <p:nvPr/>
          </p:nvGrpSpPr>
          <p:grpSpPr>
            <a:xfrm>
              <a:off x="9479132" y="2577977"/>
              <a:ext cx="3131213" cy="3743622"/>
              <a:chOff x="7765301" y="4457439"/>
              <a:chExt cx="2974026" cy="3743622"/>
            </a:xfrm>
          </p:grpSpPr>
          <p:grpSp>
            <p:nvGrpSpPr>
              <p:cNvPr id="436" name="Группа 435"/>
              <p:cNvGrpSpPr/>
              <p:nvPr/>
            </p:nvGrpSpPr>
            <p:grpSpPr>
              <a:xfrm>
                <a:off x="7765301" y="4457439"/>
                <a:ext cx="2974026" cy="3743622"/>
                <a:chOff x="6897578" y="4082211"/>
                <a:chExt cx="2644738" cy="2764039"/>
              </a:xfrm>
            </p:grpSpPr>
            <p:sp>
              <p:nvSpPr>
                <p:cNvPr id="439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066917" y="6209278"/>
                  <a:ext cx="1460939" cy="152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82" tIns="63992" rIns="127982" bIns="63992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ru-RU" altLang="ru-RU" sz="500" b="0" dirty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40" name="Группа 439"/>
                <p:cNvGrpSpPr/>
                <p:nvPr/>
              </p:nvGrpSpPr>
              <p:grpSpPr>
                <a:xfrm>
                  <a:off x="6897578" y="4082211"/>
                  <a:ext cx="2644738" cy="2764039"/>
                  <a:chOff x="9401428" y="1559479"/>
                  <a:chExt cx="3026400" cy="5253681"/>
                </a:xfrm>
              </p:grpSpPr>
              <p:grpSp>
                <p:nvGrpSpPr>
                  <p:cNvPr id="445" name="Группа 444"/>
                  <p:cNvGrpSpPr/>
                  <p:nvPr/>
                </p:nvGrpSpPr>
                <p:grpSpPr>
                  <a:xfrm>
                    <a:off x="9401428" y="1559479"/>
                    <a:ext cx="3026400" cy="5253681"/>
                    <a:chOff x="6759623" y="3727167"/>
                    <a:chExt cx="2464767" cy="3113013"/>
                  </a:xfrm>
                </p:grpSpPr>
                <p:sp>
                  <p:nvSpPr>
                    <p:cNvPr id="450" name="Rectangle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59623" y="3767481"/>
                      <a:ext cx="2134158" cy="307269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12321">
                        <a:defRPr/>
                      </a:pPr>
                      <a:endParaRPr lang="ru-RU" altLang="ru-RU" sz="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51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165774" y="5712496"/>
                      <a:ext cx="1833906" cy="3634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прогноз нарушения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ЛЭП </a:t>
                      </a:r>
                      <a:r>
                        <a:rPr lang="ru-RU" altLang="ru-RU" sz="1000" b="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(УГМС)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52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74325" y="3727167"/>
                      <a:ext cx="1606383" cy="2418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Условные обозначения</a:t>
                      </a:r>
                    </a:p>
                  </p:txBody>
                </p:sp>
                <p:sp>
                  <p:nvSpPr>
                    <p:cNvPr id="453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187581" y="6232909"/>
                      <a:ext cx="1609849" cy="20984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ru-RU" altLang="ru-RU" sz="800" b="0" dirty="0">
                        <a:solidFill>
                          <a:srgbClr val="000000"/>
                        </a:solidFill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54" name="TextBox 10"/>
                    <p:cNvSpPr txBox="1"/>
                    <p:nvPr/>
                  </p:nvSpPr>
                  <p:spPr>
                    <a:xfrm>
                      <a:off x="6844151" y="6597757"/>
                      <a:ext cx="591514" cy="20474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effectLst>
                      <a:softEdge rad="63500"/>
                    </a:effectLst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defTabSz="912321">
                        <a:defRPr/>
                      </a:pPr>
                      <a:r>
                        <a:rPr lang="ru-RU" sz="100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Город</a:t>
                      </a:r>
                      <a:endParaRPr lang="ru-RU" sz="100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55" name="Полилиния 454"/>
                    <p:cNvSpPr/>
                    <p:nvPr/>
                  </p:nvSpPr>
                  <p:spPr>
                    <a:xfrm>
                      <a:off x="6881233" y="5740396"/>
                      <a:ext cx="324905" cy="204788"/>
                    </a:xfrm>
                    <a:custGeom>
                      <a:avLst/>
                      <a:gdLst>
                        <a:gd name="connsiteX0" fmla="*/ 42863 w 324905"/>
                        <a:gd name="connsiteY0" fmla="*/ 28575 h 204788"/>
                        <a:gd name="connsiteX1" fmla="*/ 47625 w 324905"/>
                        <a:gd name="connsiteY1" fmla="*/ 4763 h 204788"/>
                        <a:gd name="connsiteX2" fmla="*/ 61913 w 324905"/>
                        <a:gd name="connsiteY2" fmla="*/ 0 h 204788"/>
                        <a:gd name="connsiteX3" fmla="*/ 95250 w 324905"/>
                        <a:gd name="connsiteY3" fmla="*/ 4763 h 204788"/>
                        <a:gd name="connsiteX4" fmla="*/ 200025 w 324905"/>
                        <a:gd name="connsiteY4" fmla="*/ 9525 h 204788"/>
                        <a:gd name="connsiteX5" fmla="*/ 252413 w 324905"/>
                        <a:gd name="connsiteY5" fmla="*/ 14288 h 204788"/>
                        <a:gd name="connsiteX6" fmla="*/ 280988 w 324905"/>
                        <a:gd name="connsiteY6" fmla="*/ 23813 h 204788"/>
                        <a:gd name="connsiteX7" fmla="*/ 285750 w 324905"/>
                        <a:gd name="connsiteY7" fmla="*/ 52388 h 204788"/>
                        <a:gd name="connsiteX8" fmla="*/ 300038 w 324905"/>
                        <a:gd name="connsiteY8" fmla="*/ 57150 h 204788"/>
                        <a:gd name="connsiteX9" fmla="*/ 314325 w 324905"/>
                        <a:gd name="connsiteY9" fmla="*/ 66675 h 204788"/>
                        <a:gd name="connsiteX10" fmla="*/ 323850 w 324905"/>
                        <a:gd name="connsiteY10" fmla="*/ 80963 h 204788"/>
                        <a:gd name="connsiteX11" fmla="*/ 319088 w 324905"/>
                        <a:gd name="connsiteY11" fmla="*/ 180975 h 204788"/>
                        <a:gd name="connsiteX12" fmla="*/ 300038 w 324905"/>
                        <a:gd name="connsiteY12" fmla="*/ 185738 h 204788"/>
                        <a:gd name="connsiteX13" fmla="*/ 228600 w 324905"/>
                        <a:gd name="connsiteY13" fmla="*/ 190500 h 204788"/>
                        <a:gd name="connsiteX14" fmla="*/ 209550 w 324905"/>
                        <a:gd name="connsiteY14" fmla="*/ 195263 h 204788"/>
                        <a:gd name="connsiteX15" fmla="*/ 185738 w 324905"/>
                        <a:gd name="connsiteY15" fmla="*/ 200025 h 204788"/>
                        <a:gd name="connsiteX16" fmla="*/ 171450 w 324905"/>
                        <a:gd name="connsiteY16" fmla="*/ 204788 h 204788"/>
                        <a:gd name="connsiteX17" fmla="*/ 152400 w 324905"/>
                        <a:gd name="connsiteY17" fmla="*/ 190500 h 204788"/>
                        <a:gd name="connsiteX18" fmla="*/ 138113 w 324905"/>
                        <a:gd name="connsiteY18" fmla="*/ 180975 h 204788"/>
                        <a:gd name="connsiteX19" fmla="*/ 123825 w 324905"/>
                        <a:gd name="connsiteY19" fmla="*/ 166688 h 204788"/>
                        <a:gd name="connsiteX20" fmla="*/ 95250 w 324905"/>
                        <a:gd name="connsiteY20" fmla="*/ 152400 h 204788"/>
                        <a:gd name="connsiteX21" fmla="*/ 42863 w 324905"/>
                        <a:gd name="connsiteY21" fmla="*/ 147638 h 204788"/>
                        <a:gd name="connsiteX22" fmla="*/ 14288 w 324905"/>
                        <a:gd name="connsiteY22" fmla="*/ 133350 h 204788"/>
                        <a:gd name="connsiteX23" fmla="*/ 4763 w 324905"/>
                        <a:gd name="connsiteY23" fmla="*/ 119063 h 204788"/>
                        <a:gd name="connsiteX24" fmla="*/ 0 w 324905"/>
                        <a:gd name="connsiteY24" fmla="*/ 104775 h 204788"/>
                        <a:gd name="connsiteX25" fmla="*/ 19050 w 324905"/>
                        <a:gd name="connsiteY25" fmla="*/ 42863 h 204788"/>
                        <a:gd name="connsiteX26" fmla="*/ 42863 w 324905"/>
                        <a:gd name="connsiteY26" fmla="*/ 28575 h 2047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324905" h="204788">
                          <a:moveTo>
                            <a:pt x="42863" y="28575"/>
                          </a:moveTo>
                          <a:cubicBezTo>
                            <a:pt x="44450" y="20638"/>
                            <a:pt x="43135" y="11498"/>
                            <a:pt x="47625" y="4763"/>
                          </a:cubicBezTo>
                          <a:cubicBezTo>
                            <a:pt x="50410" y="586"/>
                            <a:pt x="56893" y="0"/>
                            <a:pt x="61913" y="0"/>
                          </a:cubicBezTo>
                          <a:cubicBezTo>
                            <a:pt x="73138" y="0"/>
                            <a:pt x="84138" y="3175"/>
                            <a:pt x="95250" y="4763"/>
                          </a:cubicBezTo>
                          <a:cubicBezTo>
                            <a:pt x="147969" y="22336"/>
                            <a:pt x="113804" y="14914"/>
                            <a:pt x="200025" y="9525"/>
                          </a:cubicBezTo>
                          <a:cubicBezTo>
                            <a:pt x="217488" y="11113"/>
                            <a:pt x="235145" y="11241"/>
                            <a:pt x="252413" y="14288"/>
                          </a:cubicBezTo>
                          <a:cubicBezTo>
                            <a:pt x="262300" y="16033"/>
                            <a:pt x="280988" y="23813"/>
                            <a:pt x="280988" y="23813"/>
                          </a:cubicBezTo>
                          <a:cubicBezTo>
                            <a:pt x="282575" y="33338"/>
                            <a:pt x="280959" y="44004"/>
                            <a:pt x="285750" y="52388"/>
                          </a:cubicBezTo>
                          <a:cubicBezTo>
                            <a:pt x="288241" y="56747"/>
                            <a:pt x="295548" y="54905"/>
                            <a:pt x="300038" y="57150"/>
                          </a:cubicBezTo>
                          <a:cubicBezTo>
                            <a:pt x="305157" y="59710"/>
                            <a:pt x="309563" y="63500"/>
                            <a:pt x="314325" y="66675"/>
                          </a:cubicBezTo>
                          <a:cubicBezTo>
                            <a:pt x="317500" y="71438"/>
                            <a:pt x="323612" y="75244"/>
                            <a:pt x="323850" y="80963"/>
                          </a:cubicBezTo>
                          <a:cubicBezTo>
                            <a:pt x="325240" y="114309"/>
                            <a:pt x="326484" y="148430"/>
                            <a:pt x="319088" y="180975"/>
                          </a:cubicBezTo>
                          <a:cubicBezTo>
                            <a:pt x="317637" y="187358"/>
                            <a:pt x="306548" y="185053"/>
                            <a:pt x="300038" y="185738"/>
                          </a:cubicBezTo>
                          <a:cubicBezTo>
                            <a:pt x="276304" y="188236"/>
                            <a:pt x="252413" y="188913"/>
                            <a:pt x="228600" y="190500"/>
                          </a:cubicBezTo>
                          <a:cubicBezTo>
                            <a:pt x="222250" y="192088"/>
                            <a:pt x="215940" y="193843"/>
                            <a:pt x="209550" y="195263"/>
                          </a:cubicBezTo>
                          <a:cubicBezTo>
                            <a:pt x="201648" y="197019"/>
                            <a:pt x="193591" y="198062"/>
                            <a:pt x="185738" y="200025"/>
                          </a:cubicBezTo>
                          <a:cubicBezTo>
                            <a:pt x="180868" y="201243"/>
                            <a:pt x="176213" y="203200"/>
                            <a:pt x="171450" y="204788"/>
                          </a:cubicBezTo>
                          <a:cubicBezTo>
                            <a:pt x="165100" y="200025"/>
                            <a:pt x="158859" y="195114"/>
                            <a:pt x="152400" y="190500"/>
                          </a:cubicBezTo>
                          <a:cubicBezTo>
                            <a:pt x="147743" y="187173"/>
                            <a:pt x="142510" y="184639"/>
                            <a:pt x="138113" y="180975"/>
                          </a:cubicBezTo>
                          <a:cubicBezTo>
                            <a:pt x="132939" y="176663"/>
                            <a:pt x="128999" y="171000"/>
                            <a:pt x="123825" y="166688"/>
                          </a:cubicBezTo>
                          <a:cubicBezTo>
                            <a:pt x="116019" y="160183"/>
                            <a:pt x="105619" y="153881"/>
                            <a:pt x="95250" y="152400"/>
                          </a:cubicBezTo>
                          <a:cubicBezTo>
                            <a:pt x="77892" y="149920"/>
                            <a:pt x="60325" y="149225"/>
                            <a:pt x="42863" y="147638"/>
                          </a:cubicBezTo>
                          <a:cubicBezTo>
                            <a:pt x="31242" y="143764"/>
                            <a:pt x="23520" y="142582"/>
                            <a:pt x="14288" y="133350"/>
                          </a:cubicBezTo>
                          <a:cubicBezTo>
                            <a:pt x="10241" y="129303"/>
                            <a:pt x="7323" y="124182"/>
                            <a:pt x="4763" y="119063"/>
                          </a:cubicBezTo>
                          <a:cubicBezTo>
                            <a:pt x="2518" y="114573"/>
                            <a:pt x="1588" y="109538"/>
                            <a:pt x="0" y="104775"/>
                          </a:cubicBezTo>
                          <a:cubicBezTo>
                            <a:pt x="5433" y="50448"/>
                            <a:pt x="-6518" y="68431"/>
                            <a:pt x="19050" y="42863"/>
                          </a:cubicBezTo>
                          <a:lnTo>
                            <a:pt x="42863" y="28575"/>
                          </a:lnTo>
                          <a:close/>
                        </a:path>
                      </a:pathLst>
                    </a:custGeom>
                    <a:solidFill>
                      <a:srgbClr val="FF0000">
                        <a:alpha val="40000"/>
                      </a:srgbClr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endParaRPr lang="ru-RU" sz="800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56" name="Прямоугольник 455"/>
                    <p:cNvSpPr/>
                    <p:nvPr/>
                  </p:nvSpPr>
                  <p:spPr>
                    <a:xfrm>
                      <a:off x="6789967" y="6011515"/>
                      <a:ext cx="527227" cy="13816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r>
                        <a:rPr lang="ru-RU" sz="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321/20</a:t>
                      </a:r>
                    </a:p>
                  </p:txBody>
                </p:sp>
                <p:sp>
                  <p:nvSpPr>
                    <p:cNvPr id="457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49111" y="6567185"/>
                      <a:ext cx="1831079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муниципальное образование</a:t>
                      </a:r>
                    </a:p>
                  </p:txBody>
                </p:sp>
                <p:sp>
                  <p:nvSpPr>
                    <p:cNvPr id="458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327897" y="4656852"/>
                      <a:ext cx="189649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линии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электропередач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59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66267" y="5973077"/>
                      <a:ext cx="1898652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протяженность ЛЭП/ТП (шт.)</a:t>
                      </a:r>
                    </a:p>
                  </p:txBody>
                </p:sp>
                <p:sp>
                  <p:nvSpPr>
                    <p:cNvPr id="460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429220" y="4063712"/>
                      <a:ext cx="873125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осадки, мм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446" name="Скругленный прямоугольник 445"/>
                  <p:cNvSpPr/>
                  <p:nvPr/>
                </p:nvSpPr>
                <p:spPr>
                  <a:xfrm>
                    <a:off x="9637258" y="6127238"/>
                    <a:ext cx="282820" cy="225201"/>
                  </a:xfrm>
                  <a:prstGeom prst="round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b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60%</a:t>
                    </a:r>
                  </a:p>
                </p:txBody>
              </p:sp>
              <p:sp>
                <p:nvSpPr>
                  <p:cNvPr id="447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008980" y="5925488"/>
                    <a:ext cx="2202328" cy="54557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0200" tIns="40101" rIns="80200" bIns="40101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55471"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износ электроэнергетических </a:t>
                    </a: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систем </a:t>
                    </a:r>
                  </a:p>
                </p:txBody>
              </p:sp>
              <p:sp>
                <p:nvSpPr>
                  <p:cNvPr id="448" name="Прямоугольник 447"/>
                  <p:cNvSpPr/>
                  <p:nvPr/>
                </p:nvSpPr>
                <p:spPr>
                  <a:xfrm>
                    <a:off x="9438681" y="5747122"/>
                    <a:ext cx="658385" cy="230603"/>
                  </a:xfrm>
                  <a:prstGeom prst="rect">
                    <a:avLst/>
                  </a:prstGeom>
                  <a:solidFill>
                    <a:srgbClr val="92D050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kern="0" dirty="0">
                        <a:solidFill>
                          <a:prstClr val="black"/>
                        </a:solidFill>
                        <a:cs typeface="Times New Roman" panose="02020603050405020304" pitchFamily="18" charset="0"/>
                      </a:rPr>
                      <a:t>19/330</a:t>
                    </a:r>
                  </a:p>
                </p:txBody>
              </p:sp>
              <p:sp>
                <p:nvSpPr>
                  <p:cNvPr id="449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025082" y="5647837"/>
                    <a:ext cx="1868848" cy="3973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73" tIns="63988" rIns="127973" bIns="63988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кол-во домов /населения</a:t>
                    </a:r>
                  </a:p>
                </p:txBody>
              </p:sp>
            </p:grpSp>
            <p:sp>
              <p:nvSpPr>
                <p:cNvPr id="441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335606" y="5464351"/>
                  <a:ext cx="1948620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количество </a:t>
                  </a:r>
                  <a:r>
                    <a:rPr lang="ru-RU" altLang="ru-RU" sz="1000" b="0" kern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осадков (УГМС), </a:t>
                  </a: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мм</a:t>
                  </a:r>
                </a:p>
              </p:txBody>
            </p:sp>
            <p:sp>
              <p:nvSpPr>
                <p:cNvPr id="442" name="TextBox 23"/>
                <p:cNvSpPr txBox="1"/>
                <p:nvPr/>
              </p:nvSpPr>
              <p:spPr>
                <a:xfrm>
                  <a:off x="7029503" y="5479167"/>
                  <a:ext cx="383894" cy="181793"/>
                </a:xfrm>
                <a:prstGeom prst="rect">
                  <a:avLst/>
                </a:prstGeom>
                <a:solidFill>
                  <a:srgbClr val="4F81BD">
                    <a:lumMod val="75000"/>
                  </a:srgbClr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2</a:t>
                  </a:r>
                  <a:r>
                    <a:rPr lang="ru-RU" sz="1000" kern="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0</a:t>
                  </a:r>
                </a:p>
              </p:txBody>
            </p:sp>
            <p:sp>
              <p:nvSpPr>
                <p:cNvPr id="443" name="TextBox 23"/>
                <p:cNvSpPr txBox="1"/>
                <p:nvPr/>
              </p:nvSpPr>
              <p:spPr>
                <a:xfrm>
                  <a:off x="7041092" y="5647261"/>
                  <a:ext cx="372305" cy="181793"/>
                </a:xfrm>
                <a:prstGeom prst="rect">
                  <a:avLst/>
                </a:prstGeom>
                <a:solidFill>
                  <a:srgbClr val="FF9900"/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kern="0" dirty="0" smtClean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15</a:t>
                  </a:r>
                  <a:endPara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44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449857" y="5637358"/>
                  <a:ext cx="1659776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порывы ветра (УГМС), м/с</a:t>
                  </a:r>
                </a:p>
              </p:txBody>
            </p:sp>
          </p:grpSp>
          <p:pic>
            <p:nvPicPr>
              <p:cNvPr id="437" name="Рисунок 43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99635" y="5141222"/>
                <a:ext cx="649048" cy="1206564"/>
              </a:xfrm>
              <a:prstGeom prst="rect">
                <a:avLst/>
              </a:prstGeom>
            </p:spPr>
          </p:pic>
          <p:pic>
            <p:nvPicPr>
              <p:cNvPr id="438" name="Рисунок 43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97604" y="4711550"/>
                <a:ext cx="2310493" cy="215263"/>
              </a:xfrm>
              <a:prstGeom prst="rect">
                <a:avLst/>
              </a:prstGeom>
            </p:spPr>
          </p:pic>
        </p:grpSp>
        <p:sp>
          <p:nvSpPr>
            <p:cNvPr id="413" name="Rectangle 152"/>
            <p:cNvSpPr>
              <a:spLocks noChangeArrowheads="1"/>
            </p:cNvSpPr>
            <p:nvPr/>
          </p:nvSpPr>
          <p:spPr bwMode="auto">
            <a:xfrm>
              <a:off x="10457241" y="6311578"/>
              <a:ext cx="1728000" cy="538609"/>
            </a:xfrm>
            <a:prstGeom prst="rect">
              <a:avLst/>
            </a:prstGeom>
            <a:solidFill>
              <a:schemeClr val="bg1">
                <a:alpha val="96861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 lIns="22554" tIns="0" rIns="22554" bIns="0" anchor="ctr">
              <a:spAutoFit/>
            </a:bodyPr>
            <a:lstStyle/>
            <a:p>
              <a:pPr lvl="0" defTabSz="1727942">
                <a:spcBef>
                  <a:spcPct val="0"/>
                </a:spcBef>
              </a:pPr>
              <a:r>
                <a:rPr lang="ru-RU" altLang="ru-RU" sz="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ГУ МЧС России по Краснодарскому краю</a:t>
              </a:r>
              <a:endParaRPr lang="ru-RU" altLang="ru-RU" sz="700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defTabSz="1727942">
                <a:spcBef>
                  <a:spcPct val="0"/>
                </a:spcBef>
              </a:pPr>
              <a:r>
                <a:rPr lang="ru-RU" altLang="ru-RU" sz="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АРМ № 7</a:t>
              </a:r>
            </a:p>
            <a:p>
              <a:pPr lvl="0" defTabSz="1727942">
                <a:spcBef>
                  <a:spcPct val="0"/>
                </a:spcBef>
              </a:pPr>
              <a:r>
                <a:rPr lang="ru-RU" altLang="ru-RU" sz="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16:00 </a:t>
              </a:r>
              <a:r>
                <a:rPr lang="ru-RU" altLang="ru-RU" sz="7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10.08.2023 </a:t>
              </a:r>
              <a:endPara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defTabSz="1727942">
                <a:spcBef>
                  <a:spcPct val="0"/>
                </a:spcBef>
              </a:pPr>
              <a:r>
                <a:rPr lang="ru-RU" altLang="ru-RU" sz="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Исп. </a:t>
              </a:r>
              <a:r>
                <a:rPr lang="ru-RU" altLang="ru-RU" sz="7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А.Ю. Годлевская</a:t>
              </a:r>
            </a:p>
            <a:p>
              <a:pPr lvl="0" defTabSz="1727942">
                <a:spcBef>
                  <a:spcPct val="0"/>
                </a:spcBef>
              </a:pPr>
              <a:r>
                <a:rPr lang="ru-RU" sz="7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Тел</a:t>
              </a:r>
              <a:r>
                <a:rPr lang="ru-RU" sz="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3220-5507</a:t>
              </a:r>
            </a:p>
          </p:txBody>
        </p:sp>
      </p:grpSp>
      <p:grpSp>
        <p:nvGrpSpPr>
          <p:cNvPr id="429" name="Группа 428"/>
          <p:cNvGrpSpPr/>
          <p:nvPr/>
        </p:nvGrpSpPr>
        <p:grpSpPr>
          <a:xfrm>
            <a:off x="6438466" y="5726292"/>
            <a:ext cx="1581368" cy="723767"/>
            <a:chOff x="406713" y="1180365"/>
            <a:chExt cx="1581368" cy="723767"/>
          </a:xfrm>
        </p:grpSpPr>
        <p:cxnSp>
          <p:nvCxnSpPr>
            <p:cNvPr id="430" name="Прямая соединительная линия 429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Прямая соединительная линия 430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2" name="Скругленный прямоугольник 431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15%</a:t>
              </a:r>
            </a:p>
          </p:txBody>
        </p:sp>
        <p:sp>
          <p:nvSpPr>
            <p:cNvPr id="433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6</a:t>
              </a:r>
            </a:p>
          </p:txBody>
        </p:sp>
        <p:sp>
          <p:nvSpPr>
            <p:cNvPr id="434" name="Прямоугольник 433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984/1336 </a:t>
              </a:r>
              <a:endPara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1" name="Прямоугольник 460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50362/497806 </a:t>
              </a:r>
              <a:endParaRPr lang="ru-RU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2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/>
                <a:t>г. Сочи</a:t>
              </a:r>
            </a:p>
          </p:txBody>
        </p:sp>
        <p:sp>
          <p:nvSpPr>
            <p:cNvPr id="463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7</a:t>
              </a:r>
            </a:p>
          </p:txBody>
        </p:sp>
      </p:grpSp>
      <p:grpSp>
        <p:nvGrpSpPr>
          <p:cNvPr id="510" name="Группа 509"/>
          <p:cNvGrpSpPr/>
          <p:nvPr/>
        </p:nvGrpSpPr>
        <p:grpSpPr>
          <a:xfrm>
            <a:off x="3562696" y="1123212"/>
            <a:ext cx="1581368" cy="723767"/>
            <a:chOff x="406713" y="1180365"/>
            <a:chExt cx="1581368" cy="723767"/>
          </a:xfrm>
        </p:grpSpPr>
        <p:cxnSp>
          <p:nvCxnSpPr>
            <p:cNvPr id="511" name="Прямая соединительная линия 510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2" name="Прямая соединительная линия 511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3" name="Скругленный прямоугольник 512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31%</a:t>
              </a:r>
            </a:p>
          </p:txBody>
        </p:sp>
        <p:sp>
          <p:nvSpPr>
            <p:cNvPr id="514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10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515" name="Прямоугольник 514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2052/824 </a:t>
              </a:r>
              <a:endPara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6" name="Прямоугольник 515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31306/140838 </a:t>
              </a:r>
            </a:p>
          </p:txBody>
        </p:sp>
        <p:sp>
          <p:nvSpPr>
            <p:cNvPr id="517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 err="1"/>
                <a:t>Ейский</a:t>
              </a:r>
              <a:r>
                <a:rPr lang="ru-RU" sz="900" dirty="0"/>
                <a:t> р-н</a:t>
              </a:r>
            </a:p>
          </p:txBody>
        </p:sp>
        <p:sp>
          <p:nvSpPr>
            <p:cNvPr id="518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9</a:t>
              </a:r>
            </a:p>
          </p:txBody>
        </p:sp>
      </p:grpSp>
      <p:grpSp>
        <p:nvGrpSpPr>
          <p:cNvPr id="519" name="Группа 518"/>
          <p:cNvGrpSpPr/>
          <p:nvPr/>
        </p:nvGrpSpPr>
        <p:grpSpPr>
          <a:xfrm>
            <a:off x="3539193" y="2138990"/>
            <a:ext cx="1581368" cy="723767"/>
            <a:chOff x="406713" y="1180365"/>
            <a:chExt cx="1581368" cy="723767"/>
          </a:xfrm>
        </p:grpSpPr>
        <p:cxnSp>
          <p:nvCxnSpPr>
            <p:cNvPr id="520" name="Прямая соединительная линия 519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1" name="Прямая соединительная линия 520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2" name="Скругленный прямоугольник 521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14%</a:t>
              </a:r>
            </a:p>
          </p:txBody>
        </p:sp>
        <p:sp>
          <p:nvSpPr>
            <p:cNvPr id="523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13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524" name="Прямоугольник 523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1317/653</a:t>
              </a:r>
              <a:endPara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5" name="Прямоугольник 524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42126/131529 </a:t>
              </a:r>
            </a:p>
          </p:txBody>
        </p:sp>
        <p:sp>
          <p:nvSpPr>
            <p:cNvPr id="526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/>
                <a:t>Славянский р-н</a:t>
              </a:r>
            </a:p>
          </p:txBody>
        </p:sp>
        <p:sp>
          <p:nvSpPr>
            <p:cNvPr id="527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6</a:t>
              </a:r>
            </a:p>
          </p:txBody>
        </p:sp>
      </p:grpSp>
      <p:grpSp>
        <p:nvGrpSpPr>
          <p:cNvPr id="528" name="Группа 527"/>
          <p:cNvGrpSpPr/>
          <p:nvPr/>
        </p:nvGrpSpPr>
        <p:grpSpPr>
          <a:xfrm>
            <a:off x="1866052" y="3255349"/>
            <a:ext cx="1581368" cy="723767"/>
            <a:chOff x="406713" y="1180365"/>
            <a:chExt cx="1581368" cy="723767"/>
          </a:xfrm>
        </p:grpSpPr>
        <p:cxnSp>
          <p:nvCxnSpPr>
            <p:cNvPr id="529" name="Прямая соединительная линия 528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Прямая соединительная линия 529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1" name="Скругленный прямоугольник 530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18%</a:t>
              </a:r>
            </a:p>
          </p:txBody>
        </p:sp>
        <p:sp>
          <p:nvSpPr>
            <p:cNvPr id="532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7</a:t>
              </a:r>
            </a:p>
          </p:txBody>
        </p:sp>
        <p:sp>
          <p:nvSpPr>
            <p:cNvPr id="533" name="Прямоугольник 532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1967/619 </a:t>
              </a:r>
              <a:endPara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4" name="Прямоугольник 533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43427/120552 </a:t>
              </a:r>
            </a:p>
          </p:txBody>
        </p:sp>
        <p:sp>
          <p:nvSpPr>
            <p:cNvPr id="535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/>
                <a:t>Темрюкский р-н</a:t>
              </a:r>
            </a:p>
          </p:txBody>
        </p:sp>
        <p:sp>
          <p:nvSpPr>
            <p:cNvPr id="536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10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37" name="Группа 536"/>
          <p:cNvGrpSpPr/>
          <p:nvPr/>
        </p:nvGrpSpPr>
        <p:grpSpPr>
          <a:xfrm>
            <a:off x="4615641" y="1803368"/>
            <a:ext cx="1581368" cy="723767"/>
            <a:chOff x="406713" y="1180365"/>
            <a:chExt cx="1581368" cy="723767"/>
          </a:xfrm>
        </p:grpSpPr>
        <p:cxnSp>
          <p:nvCxnSpPr>
            <p:cNvPr id="538" name="Прямая соединительная линия 537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9" name="Прямая соединительная линия 538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0" name="Скругленный прямоугольник 539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34%</a:t>
              </a:r>
            </a:p>
          </p:txBody>
        </p:sp>
        <p:sp>
          <p:nvSpPr>
            <p:cNvPr id="541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12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542" name="Прямоугольник 541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546/471 </a:t>
              </a:r>
              <a:endPara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3" name="Прямоугольник 542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35795/105025 </a:t>
              </a:r>
            </a:p>
          </p:txBody>
        </p:sp>
        <p:sp>
          <p:nvSpPr>
            <p:cNvPr id="544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/>
                <a:t>Каневской р-н</a:t>
              </a:r>
            </a:p>
          </p:txBody>
        </p:sp>
        <p:sp>
          <p:nvSpPr>
            <p:cNvPr id="545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8</a:t>
              </a:r>
            </a:p>
          </p:txBody>
        </p:sp>
      </p:grpSp>
      <p:grpSp>
        <p:nvGrpSpPr>
          <p:cNvPr id="546" name="Группа 545"/>
          <p:cNvGrpSpPr/>
          <p:nvPr/>
        </p:nvGrpSpPr>
        <p:grpSpPr>
          <a:xfrm>
            <a:off x="5099350" y="1138601"/>
            <a:ext cx="1581368" cy="723767"/>
            <a:chOff x="406713" y="1180365"/>
            <a:chExt cx="1581368" cy="723767"/>
          </a:xfrm>
        </p:grpSpPr>
        <p:cxnSp>
          <p:nvCxnSpPr>
            <p:cNvPr id="547" name="Прямая соединительная линия 546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8" name="Прямая соединительная линия 547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9" name="Скругленный прямоугольник 548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16%</a:t>
              </a:r>
            </a:p>
          </p:txBody>
        </p:sp>
        <p:sp>
          <p:nvSpPr>
            <p:cNvPr id="550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8</a:t>
              </a:r>
            </a:p>
          </p:txBody>
        </p:sp>
        <p:sp>
          <p:nvSpPr>
            <p:cNvPr id="551" name="Прямоугольник 550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1577/597 </a:t>
              </a:r>
              <a:endPara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2" name="Прямоугольник 551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15821/41799 </a:t>
              </a:r>
            </a:p>
          </p:txBody>
        </p:sp>
        <p:sp>
          <p:nvSpPr>
            <p:cNvPr id="553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 err="1"/>
                <a:t>Староминский</a:t>
              </a:r>
              <a:r>
                <a:rPr lang="ru-RU" sz="900" dirty="0"/>
                <a:t> р-н</a:t>
              </a:r>
            </a:p>
          </p:txBody>
        </p:sp>
        <p:sp>
          <p:nvSpPr>
            <p:cNvPr id="554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6</a:t>
              </a:r>
            </a:p>
          </p:txBody>
        </p:sp>
      </p:grpSp>
      <p:grpSp>
        <p:nvGrpSpPr>
          <p:cNvPr id="555" name="Группа 554"/>
          <p:cNvGrpSpPr/>
          <p:nvPr/>
        </p:nvGrpSpPr>
        <p:grpSpPr>
          <a:xfrm>
            <a:off x="6261794" y="953821"/>
            <a:ext cx="1581368" cy="723767"/>
            <a:chOff x="406713" y="1180365"/>
            <a:chExt cx="1581368" cy="723767"/>
          </a:xfrm>
        </p:grpSpPr>
        <p:cxnSp>
          <p:nvCxnSpPr>
            <p:cNvPr id="556" name="Прямая соединительная линия 555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7" name="Прямая соединительная линия 556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8" name="Скругленный прямоугольник 557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23%</a:t>
              </a:r>
            </a:p>
          </p:txBody>
        </p:sp>
        <p:sp>
          <p:nvSpPr>
            <p:cNvPr id="559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10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560" name="Прямоугольник 559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879/332</a:t>
              </a:r>
            </a:p>
          </p:txBody>
        </p:sp>
        <p:sp>
          <p:nvSpPr>
            <p:cNvPr id="561" name="Прямоугольник 560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23721/68086 </a:t>
              </a:r>
              <a:endParaRPr lang="ru-RU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2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 err="1"/>
                <a:t>Кущевский</a:t>
              </a:r>
              <a:r>
                <a:rPr lang="ru-RU" sz="900" dirty="0"/>
                <a:t> р-н</a:t>
              </a:r>
            </a:p>
          </p:txBody>
        </p:sp>
        <p:sp>
          <p:nvSpPr>
            <p:cNvPr id="563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10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844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95" y="722990"/>
            <a:ext cx="12213447" cy="6127198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11461411" y="76626"/>
            <a:ext cx="625999" cy="526433"/>
            <a:chOff x="9625856" y="4064"/>
            <a:chExt cx="625999" cy="526433"/>
          </a:xfrm>
        </p:grpSpPr>
        <p:sp>
          <p:nvSpPr>
            <p:cNvPr id="5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01780" tIns="50892" rIns="101780" bIns="50892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20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17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2" name="Text Box 2"/>
          <p:cNvSpPr txBox="1">
            <a:spLocks noChangeArrowheads="1"/>
          </p:cNvSpPr>
          <p:nvPr/>
        </p:nvSpPr>
        <p:spPr bwMode="auto">
          <a:xfrm>
            <a:off x="-7937" y="-117"/>
            <a:ext cx="12199937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МАТЕРИАЛЫ ПО ОСАДКАМ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 КРАСНОДАРСКОГО КРАЯ</a:t>
            </a:r>
          </a:p>
          <a:p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 НАРУШЕНИЯ ЭЛЕКТРОСНАБЖЕНИЯ </a:t>
            </a:r>
            <a:r>
              <a:rPr lang="ru-RU" alt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11.08.2023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4" name="Прямоугольная выноска 4"/>
          <p:cNvSpPr>
            <a:spLocks noChangeArrowheads="1"/>
          </p:cNvSpPr>
          <p:nvPr/>
        </p:nvSpPr>
        <p:spPr bwMode="auto">
          <a:xfrm>
            <a:off x="3092689" y="5666"/>
            <a:ext cx="5966643" cy="701733"/>
          </a:xfrm>
          <a:prstGeom prst="wedgeRectCallout">
            <a:avLst>
              <a:gd name="adj1" fmla="val 57307"/>
              <a:gd name="adj2" fmla="val -18442"/>
            </a:avLst>
          </a:prstGeom>
          <a:noFill/>
          <a:ln w="9525" algn="ctr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/>
          </a:p>
        </p:txBody>
      </p:sp>
      <p:grpSp>
        <p:nvGrpSpPr>
          <p:cNvPr id="412" name="Группа 411"/>
          <p:cNvGrpSpPr/>
          <p:nvPr/>
        </p:nvGrpSpPr>
        <p:grpSpPr>
          <a:xfrm>
            <a:off x="9479132" y="2577977"/>
            <a:ext cx="3131213" cy="3743622"/>
            <a:chOff x="7765301" y="4457439"/>
            <a:chExt cx="2974026" cy="3743622"/>
          </a:xfrm>
        </p:grpSpPr>
        <p:grpSp>
          <p:nvGrpSpPr>
            <p:cNvPr id="414" name="Группа 413"/>
            <p:cNvGrpSpPr/>
            <p:nvPr/>
          </p:nvGrpSpPr>
          <p:grpSpPr>
            <a:xfrm>
              <a:off x="7765301" y="4457439"/>
              <a:ext cx="2974026" cy="3743622"/>
              <a:chOff x="6897578" y="4082211"/>
              <a:chExt cx="2644738" cy="2764039"/>
            </a:xfrm>
          </p:grpSpPr>
          <p:sp>
            <p:nvSpPr>
              <p:cNvPr id="417" name="Text Box 97"/>
              <p:cNvSpPr txBox="1">
                <a:spLocks noChangeArrowheads="1"/>
              </p:cNvSpPr>
              <p:nvPr/>
            </p:nvSpPr>
            <p:spPr bwMode="auto">
              <a:xfrm>
                <a:off x="7066917" y="6209278"/>
                <a:ext cx="1460939" cy="152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2" tIns="63992" rIns="127982" bIns="63992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 altLang="ru-RU" sz="5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418" name="Группа 417"/>
              <p:cNvGrpSpPr/>
              <p:nvPr/>
            </p:nvGrpSpPr>
            <p:grpSpPr>
              <a:xfrm>
                <a:off x="6897578" y="4082211"/>
                <a:ext cx="2644738" cy="2764039"/>
                <a:chOff x="9401428" y="1559479"/>
                <a:chExt cx="3026400" cy="5253681"/>
              </a:xfrm>
            </p:grpSpPr>
            <p:grpSp>
              <p:nvGrpSpPr>
                <p:cNvPr id="423" name="Группа 422"/>
                <p:cNvGrpSpPr/>
                <p:nvPr/>
              </p:nvGrpSpPr>
              <p:grpSpPr>
                <a:xfrm>
                  <a:off x="9401428" y="1559479"/>
                  <a:ext cx="3026400" cy="5253681"/>
                  <a:chOff x="6759623" y="3727167"/>
                  <a:chExt cx="2464767" cy="3113013"/>
                </a:xfrm>
              </p:grpSpPr>
              <p:sp>
                <p:nvSpPr>
                  <p:cNvPr id="428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6759623" y="3767481"/>
                    <a:ext cx="2134158" cy="3072699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2321">
                      <a:defRPr/>
                    </a:pPr>
                    <a:endParaRPr lang="ru-RU" altLang="ru-RU" sz="800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9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65774" y="5712496"/>
                    <a:ext cx="1833906" cy="3634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прогноз нарушения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ЛЭП </a:t>
                    </a:r>
                    <a:r>
                      <a:rPr lang="ru-RU" altLang="ru-RU" sz="1000" b="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(УГМС)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30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74325" y="3727167"/>
                    <a:ext cx="1606383" cy="2418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Условные обозначения</a:t>
                    </a:r>
                  </a:p>
                </p:txBody>
              </p:sp>
              <p:sp>
                <p:nvSpPr>
                  <p:cNvPr id="431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87581" y="6232909"/>
                    <a:ext cx="1609849" cy="20984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ru-RU" altLang="ru-RU" sz="800" b="0" dirty="0">
                      <a:solidFill>
                        <a:srgbClr val="000000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2" name="TextBox 10"/>
                  <p:cNvSpPr txBox="1"/>
                  <p:nvPr/>
                </p:nvSpPr>
                <p:spPr>
                  <a:xfrm>
                    <a:off x="6844151" y="6597757"/>
                    <a:ext cx="591514" cy="204745"/>
                  </a:xfrm>
                  <a:prstGeom prst="rect">
                    <a:avLst/>
                  </a:prstGeom>
                  <a:solidFill>
                    <a:schemeClr val="bg1"/>
                  </a:solidFill>
                  <a:effectLst>
                    <a:softEdge rad="63500"/>
                  </a:effectLst>
                </p:spPr>
                <p:txBody>
                  <a:bodyPr wrap="square" rtlCol="0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 defTabSz="912321">
                      <a:defRPr/>
                    </a:pPr>
                    <a:r>
                      <a:rPr lang="ru-RU" sz="1000" dirty="0" smtClean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Город</a:t>
                    </a:r>
                    <a:endPara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33" name="Полилиния 432"/>
                  <p:cNvSpPr/>
                  <p:nvPr/>
                </p:nvSpPr>
                <p:spPr>
                  <a:xfrm>
                    <a:off x="6881233" y="5740396"/>
                    <a:ext cx="324905" cy="204788"/>
                  </a:xfrm>
                  <a:custGeom>
                    <a:avLst/>
                    <a:gdLst>
                      <a:gd name="connsiteX0" fmla="*/ 42863 w 324905"/>
                      <a:gd name="connsiteY0" fmla="*/ 28575 h 204788"/>
                      <a:gd name="connsiteX1" fmla="*/ 47625 w 324905"/>
                      <a:gd name="connsiteY1" fmla="*/ 4763 h 204788"/>
                      <a:gd name="connsiteX2" fmla="*/ 61913 w 324905"/>
                      <a:gd name="connsiteY2" fmla="*/ 0 h 204788"/>
                      <a:gd name="connsiteX3" fmla="*/ 95250 w 324905"/>
                      <a:gd name="connsiteY3" fmla="*/ 4763 h 204788"/>
                      <a:gd name="connsiteX4" fmla="*/ 200025 w 324905"/>
                      <a:gd name="connsiteY4" fmla="*/ 9525 h 204788"/>
                      <a:gd name="connsiteX5" fmla="*/ 252413 w 324905"/>
                      <a:gd name="connsiteY5" fmla="*/ 14288 h 204788"/>
                      <a:gd name="connsiteX6" fmla="*/ 280988 w 324905"/>
                      <a:gd name="connsiteY6" fmla="*/ 23813 h 204788"/>
                      <a:gd name="connsiteX7" fmla="*/ 285750 w 324905"/>
                      <a:gd name="connsiteY7" fmla="*/ 52388 h 204788"/>
                      <a:gd name="connsiteX8" fmla="*/ 300038 w 324905"/>
                      <a:gd name="connsiteY8" fmla="*/ 57150 h 204788"/>
                      <a:gd name="connsiteX9" fmla="*/ 314325 w 324905"/>
                      <a:gd name="connsiteY9" fmla="*/ 66675 h 204788"/>
                      <a:gd name="connsiteX10" fmla="*/ 323850 w 324905"/>
                      <a:gd name="connsiteY10" fmla="*/ 80963 h 204788"/>
                      <a:gd name="connsiteX11" fmla="*/ 319088 w 324905"/>
                      <a:gd name="connsiteY11" fmla="*/ 180975 h 204788"/>
                      <a:gd name="connsiteX12" fmla="*/ 300038 w 324905"/>
                      <a:gd name="connsiteY12" fmla="*/ 185738 h 204788"/>
                      <a:gd name="connsiteX13" fmla="*/ 228600 w 324905"/>
                      <a:gd name="connsiteY13" fmla="*/ 190500 h 204788"/>
                      <a:gd name="connsiteX14" fmla="*/ 209550 w 324905"/>
                      <a:gd name="connsiteY14" fmla="*/ 195263 h 204788"/>
                      <a:gd name="connsiteX15" fmla="*/ 185738 w 324905"/>
                      <a:gd name="connsiteY15" fmla="*/ 200025 h 204788"/>
                      <a:gd name="connsiteX16" fmla="*/ 171450 w 324905"/>
                      <a:gd name="connsiteY16" fmla="*/ 204788 h 204788"/>
                      <a:gd name="connsiteX17" fmla="*/ 152400 w 324905"/>
                      <a:gd name="connsiteY17" fmla="*/ 190500 h 204788"/>
                      <a:gd name="connsiteX18" fmla="*/ 138113 w 324905"/>
                      <a:gd name="connsiteY18" fmla="*/ 180975 h 204788"/>
                      <a:gd name="connsiteX19" fmla="*/ 123825 w 324905"/>
                      <a:gd name="connsiteY19" fmla="*/ 166688 h 204788"/>
                      <a:gd name="connsiteX20" fmla="*/ 95250 w 324905"/>
                      <a:gd name="connsiteY20" fmla="*/ 152400 h 204788"/>
                      <a:gd name="connsiteX21" fmla="*/ 42863 w 324905"/>
                      <a:gd name="connsiteY21" fmla="*/ 147638 h 204788"/>
                      <a:gd name="connsiteX22" fmla="*/ 14288 w 324905"/>
                      <a:gd name="connsiteY22" fmla="*/ 133350 h 204788"/>
                      <a:gd name="connsiteX23" fmla="*/ 4763 w 324905"/>
                      <a:gd name="connsiteY23" fmla="*/ 119063 h 204788"/>
                      <a:gd name="connsiteX24" fmla="*/ 0 w 324905"/>
                      <a:gd name="connsiteY24" fmla="*/ 104775 h 204788"/>
                      <a:gd name="connsiteX25" fmla="*/ 19050 w 324905"/>
                      <a:gd name="connsiteY25" fmla="*/ 42863 h 204788"/>
                      <a:gd name="connsiteX26" fmla="*/ 42863 w 324905"/>
                      <a:gd name="connsiteY26" fmla="*/ 28575 h 204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>
                      <a:defRPr/>
                    </a:pPr>
                    <a:endParaRPr lang="ru-RU" sz="8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4" name="Прямоугольник 433"/>
                  <p:cNvSpPr/>
                  <p:nvPr/>
                </p:nvSpPr>
                <p:spPr>
                  <a:xfrm>
                    <a:off x="6789967" y="6011515"/>
                    <a:ext cx="527227" cy="138165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>
                      <a:defRPr/>
                    </a:pPr>
                    <a:r>
                      <a:rPr lang="ru-RU" sz="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321/20</a:t>
                    </a:r>
                  </a:p>
                </p:txBody>
              </p:sp>
              <p:sp>
                <p:nvSpPr>
                  <p:cNvPr id="435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49111" y="6567185"/>
                    <a:ext cx="1831079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муниципальное образование</a:t>
                    </a:r>
                  </a:p>
                </p:txBody>
              </p:sp>
              <p:sp>
                <p:nvSpPr>
                  <p:cNvPr id="436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27897" y="4656852"/>
                    <a:ext cx="1896493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линии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электропередач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37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66267" y="5973077"/>
                    <a:ext cx="1898652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</a:t>
                    </a:r>
                    <a:r>
                      <a: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протяженность ЛЭП/ТП (шт.)</a:t>
                    </a:r>
                  </a:p>
                </p:txBody>
              </p:sp>
              <p:sp>
                <p:nvSpPr>
                  <p:cNvPr id="438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29220" y="4063712"/>
                    <a:ext cx="873125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осадки, мм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424" name="Скругленный прямоугольник 423"/>
                <p:cNvSpPr/>
                <p:nvPr/>
              </p:nvSpPr>
              <p:spPr>
                <a:xfrm>
                  <a:off x="9637258" y="6127238"/>
                  <a:ext cx="282820" cy="225201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/>
                  <a:r>
                    <a:rPr lang="ru-RU" sz="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60%</a:t>
                  </a:r>
                </a:p>
              </p:txBody>
            </p:sp>
            <p:sp>
              <p:nvSpPr>
                <p:cNvPr id="425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0008980" y="5925488"/>
                  <a:ext cx="2202328" cy="5455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80200" tIns="40101" rIns="80200" bIns="40101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55471">
                    <a:defRPr/>
                  </a:pPr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 - </a:t>
                  </a:r>
                  <a:r>
                    <a:rPr lang="ru-RU" altLang="ru-RU" sz="1000" b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износ электроэнергетических </a:t>
                  </a:r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систем </a:t>
                  </a:r>
                </a:p>
              </p:txBody>
            </p:sp>
            <p:sp>
              <p:nvSpPr>
                <p:cNvPr id="426" name="Прямоугольник 425"/>
                <p:cNvSpPr/>
                <p:nvPr/>
              </p:nvSpPr>
              <p:spPr>
                <a:xfrm>
                  <a:off x="9438681" y="5747122"/>
                  <a:ext cx="658385" cy="230603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68571" tIns="34286" rIns="68571" bIns="34286" anchor="ctr"/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/>
                  <a:r>
                    <a:rPr lang="ru-RU" sz="800" kern="0" dirty="0">
                      <a:solidFill>
                        <a:prstClr val="black"/>
                      </a:solidFill>
                      <a:cs typeface="Times New Roman" panose="02020603050405020304" pitchFamily="18" charset="0"/>
                    </a:rPr>
                    <a:t>19/330</a:t>
                  </a:r>
                </a:p>
              </p:txBody>
            </p:sp>
            <p:sp>
              <p:nvSpPr>
                <p:cNvPr id="42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0025082" y="5647837"/>
                  <a:ext cx="1868848" cy="3973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73" tIns="63988" rIns="127973" bIns="63988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кол-во домов /населения</a:t>
                  </a:r>
                </a:p>
              </p:txBody>
            </p:sp>
          </p:grpSp>
          <p:sp>
            <p:nvSpPr>
              <p:cNvPr id="419" name="Text Box 97"/>
              <p:cNvSpPr txBox="1">
                <a:spLocks noChangeArrowheads="1"/>
              </p:cNvSpPr>
              <p:nvPr/>
            </p:nvSpPr>
            <p:spPr bwMode="auto">
              <a:xfrm>
                <a:off x="7335606" y="5464351"/>
                <a:ext cx="1948620" cy="18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 количество </a:t>
                </a:r>
                <a:r>
                  <a:rPr lang="ru-RU" altLang="ru-RU" sz="1000" b="0" kern="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осадков (УГМС), </a:t>
                </a: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мм</a:t>
                </a:r>
              </a:p>
            </p:txBody>
          </p:sp>
          <p:sp>
            <p:nvSpPr>
              <p:cNvPr id="420" name="TextBox 23"/>
              <p:cNvSpPr txBox="1"/>
              <p:nvPr/>
            </p:nvSpPr>
            <p:spPr>
              <a:xfrm>
                <a:off x="7029503" y="5479167"/>
                <a:ext cx="383894" cy="181793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2321">
                  <a:defRPr/>
                </a:pPr>
                <a:r>
                  <a:rPr lang="ru-RU" sz="100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21" name="TextBox 23"/>
              <p:cNvSpPr txBox="1"/>
              <p:nvPr/>
            </p:nvSpPr>
            <p:spPr>
              <a:xfrm>
                <a:off x="7041092" y="5647261"/>
                <a:ext cx="372305" cy="181793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2321">
                  <a:defRPr/>
                </a:pPr>
                <a:r>
                  <a:rPr lang="ru-RU" sz="1000" kern="0" dirty="0" smtClean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15</a:t>
                </a:r>
                <a:endParaRPr lang="ru-RU" sz="1000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2" name="Text Box 97"/>
              <p:cNvSpPr txBox="1">
                <a:spLocks noChangeArrowheads="1"/>
              </p:cNvSpPr>
              <p:nvPr/>
            </p:nvSpPr>
            <p:spPr bwMode="auto">
              <a:xfrm>
                <a:off x="7449857" y="5637358"/>
                <a:ext cx="1659776" cy="18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 порывы ветра (УГМС), м/с</a:t>
                </a:r>
              </a:p>
            </p:txBody>
          </p:sp>
        </p:grpSp>
        <p:pic>
          <p:nvPicPr>
            <p:cNvPr id="415" name="Рисунок 4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99635" y="5141222"/>
              <a:ext cx="649048" cy="1206564"/>
            </a:xfrm>
            <a:prstGeom prst="rect">
              <a:avLst/>
            </a:prstGeom>
          </p:spPr>
        </p:pic>
        <p:pic>
          <p:nvPicPr>
            <p:cNvPr id="416" name="Рисунок 4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7604" y="4711550"/>
              <a:ext cx="2310493" cy="215263"/>
            </a:xfrm>
            <a:prstGeom prst="rect">
              <a:avLst/>
            </a:prstGeom>
          </p:spPr>
        </p:pic>
      </p:grpSp>
      <p:sp>
        <p:nvSpPr>
          <p:cNvPr id="409" name="Rectangle 152"/>
          <p:cNvSpPr>
            <a:spLocks noChangeArrowheads="1"/>
          </p:cNvSpPr>
          <p:nvPr/>
        </p:nvSpPr>
        <p:spPr bwMode="auto">
          <a:xfrm>
            <a:off x="10457241" y="6311578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Краснодарскому краю</a:t>
            </a:r>
            <a:endParaRPr lang="ru-RU" altLang="ru-RU" sz="700" i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 № 7</a:t>
            </a:r>
          </a:p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16:00 </a:t>
            </a:r>
            <a:r>
              <a:rPr lang="ru-RU" alt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10.08.2023 </a:t>
            </a:r>
            <a:endParaRPr lang="ru-RU" altLang="ru-RU" sz="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Исп. </a:t>
            </a:r>
            <a:r>
              <a:rPr lang="ru-RU" alt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А.Ю. Годлевская</a:t>
            </a:r>
          </a:p>
          <a:p>
            <a:pPr lvl="0" defTabSz="1727942">
              <a:spcBef>
                <a:spcPct val="0"/>
              </a:spcBef>
            </a:pPr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3220-5507</a:t>
            </a:r>
          </a:p>
        </p:txBody>
      </p:sp>
      <p:grpSp>
        <p:nvGrpSpPr>
          <p:cNvPr id="439" name="Группа 438"/>
          <p:cNvGrpSpPr/>
          <p:nvPr/>
        </p:nvGrpSpPr>
        <p:grpSpPr>
          <a:xfrm>
            <a:off x="3150851" y="2762376"/>
            <a:ext cx="1581368" cy="723767"/>
            <a:chOff x="406713" y="1180365"/>
            <a:chExt cx="1581368" cy="723767"/>
          </a:xfrm>
        </p:grpSpPr>
        <p:cxnSp>
          <p:nvCxnSpPr>
            <p:cNvPr id="440" name="Прямая соединительная линия 439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Прямая соединительная линия 440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2" name="Скругленный прямоугольник 441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31%</a:t>
              </a:r>
            </a:p>
          </p:txBody>
        </p:sp>
        <p:sp>
          <p:nvSpPr>
            <p:cNvPr id="443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10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444" name="Прямоугольник 443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2052/824 </a:t>
              </a:r>
              <a:endPara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5" name="Прямоугольник 444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31306/140838 </a:t>
              </a:r>
            </a:p>
          </p:txBody>
        </p:sp>
        <p:sp>
          <p:nvSpPr>
            <p:cNvPr id="446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 err="1"/>
                <a:t>Ейский</a:t>
              </a:r>
              <a:r>
                <a:rPr lang="ru-RU" sz="900" dirty="0"/>
                <a:t> р-н</a:t>
              </a:r>
            </a:p>
          </p:txBody>
        </p:sp>
        <p:sp>
          <p:nvSpPr>
            <p:cNvPr id="447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965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85" y="722989"/>
            <a:ext cx="12205185" cy="615775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11461411" y="76626"/>
            <a:ext cx="625999" cy="526433"/>
            <a:chOff x="9625856" y="4064"/>
            <a:chExt cx="625999" cy="526433"/>
          </a:xfrm>
        </p:grpSpPr>
        <p:sp>
          <p:nvSpPr>
            <p:cNvPr id="5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01780" tIns="50892" rIns="101780" bIns="50892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20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17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2" name="Text Box 2"/>
          <p:cNvSpPr txBox="1">
            <a:spLocks noChangeArrowheads="1"/>
          </p:cNvSpPr>
          <p:nvPr/>
        </p:nvSpPr>
        <p:spPr bwMode="auto">
          <a:xfrm>
            <a:off x="-7937" y="-117"/>
            <a:ext cx="12199937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МАТЕРИАЛЫ ПО ОСАДКАМ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 КРАСНОДАРСКОГО КРАЯ</a:t>
            </a:r>
          </a:p>
          <a:p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 НАРУШЕНИЯ ЭЛЕКТРОСНАБЖЕНИЯ </a:t>
            </a:r>
            <a:r>
              <a:rPr lang="ru-RU" alt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11.08.2023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4" name="Прямоугольная выноска 4"/>
          <p:cNvSpPr>
            <a:spLocks noChangeArrowheads="1"/>
          </p:cNvSpPr>
          <p:nvPr/>
        </p:nvSpPr>
        <p:spPr bwMode="auto">
          <a:xfrm>
            <a:off x="3092689" y="5666"/>
            <a:ext cx="5966643" cy="701733"/>
          </a:xfrm>
          <a:prstGeom prst="wedgeRectCallout">
            <a:avLst>
              <a:gd name="adj1" fmla="val 57307"/>
              <a:gd name="adj2" fmla="val -18442"/>
            </a:avLst>
          </a:prstGeom>
          <a:noFill/>
          <a:ln w="9525" algn="ctr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/>
          </a:p>
        </p:txBody>
      </p:sp>
      <p:grpSp>
        <p:nvGrpSpPr>
          <p:cNvPr id="412" name="Группа 411"/>
          <p:cNvGrpSpPr/>
          <p:nvPr/>
        </p:nvGrpSpPr>
        <p:grpSpPr>
          <a:xfrm>
            <a:off x="9479132" y="2577977"/>
            <a:ext cx="3131213" cy="3743622"/>
            <a:chOff x="7765301" y="4457439"/>
            <a:chExt cx="2974026" cy="3743622"/>
          </a:xfrm>
        </p:grpSpPr>
        <p:grpSp>
          <p:nvGrpSpPr>
            <p:cNvPr id="414" name="Группа 413"/>
            <p:cNvGrpSpPr/>
            <p:nvPr/>
          </p:nvGrpSpPr>
          <p:grpSpPr>
            <a:xfrm>
              <a:off x="7765301" y="4457439"/>
              <a:ext cx="2974026" cy="3743622"/>
              <a:chOff x="6897578" y="4082211"/>
              <a:chExt cx="2644738" cy="2764039"/>
            </a:xfrm>
          </p:grpSpPr>
          <p:sp>
            <p:nvSpPr>
              <p:cNvPr id="417" name="Text Box 97"/>
              <p:cNvSpPr txBox="1">
                <a:spLocks noChangeArrowheads="1"/>
              </p:cNvSpPr>
              <p:nvPr/>
            </p:nvSpPr>
            <p:spPr bwMode="auto">
              <a:xfrm>
                <a:off x="7066917" y="6209278"/>
                <a:ext cx="1460939" cy="152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2" tIns="63992" rIns="127982" bIns="63992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 altLang="ru-RU" sz="5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418" name="Группа 417"/>
              <p:cNvGrpSpPr/>
              <p:nvPr/>
            </p:nvGrpSpPr>
            <p:grpSpPr>
              <a:xfrm>
                <a:off x="6897578" y="4082211"/>
                <a:ext cx="2644738" cy="2764039"/>
                <a:chOff x="9401428" y="1559479"/>
                <a:chExt cx="3026400" cy="5253681"/>
              </a:xfrm>
            </p:grpSpPr>
            <p:grpSp>
              <p:nvGrpSpPr>
                <p:cNvPr id="423" name="Группа 422"/>
                <p:cNvGrpSpPr/>
                <p:nvPr/>
              </p:nvGrpSpPr>
              <p:grpSpPr>
                <a:xfrm>
                  <a:off x="9401428" y="1559479"/>
                  <a:ext cx="3026400" cy="5253681"/>
                  <a:chOff x="6759623" y="3727167"/>
                  <a:chExt cx="2464767" cy="3113013"/>
                </a:xfrm>
              </p:grpSpPr>
              <p:sp>
                <p:nvSpPr>
                  <p:cNvPr id="428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6759623" y="3767481"/>
                    <a:ext cx="2134158" cy="3072699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2321">
                      <a:defRPr/>
                    </a:pPr>
                    <a:endParaRPr lang="ru-RU" altLang="ru-RU" sz="800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9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65774" y="5712496"/>
                    <a:ext cx="1833906" cy="3634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прогноз нарушения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ЛЭП </a:t>
                    </a:r>
                    <a:r>
                      <a:rPr lang="ru-RU" altLang="ru-RU" sz="1000" b="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(УГМС)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30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74325" y="3727167"/>
                    <a:ext cx="1606383" cy="2418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Условные обозначения</a:t>
                    </a:r>
                  </a:p>
                </p:txBody>
              </p:sp>
              <p:sp>
                <p:nvSpPr>
                  <p:cNvPr id="431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87581" y="6232909"/>
                    <a:ext cx="1609849" cy="20984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ru-RU" altLang="ru-RU" sz="800" b="0" dirty="0">
                      <a:solidFill>
                        <a:srgbClr val="000000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2" name="TextBox 10"/>
                  <p:cNvSpPr txBox="1"/>
                  <p:nvPr/>
                </p:nvSpPr>
                <p:spPr>
                  <a:xfrm>
                    <a:off x="6844151" y="6597757"/>
                    <a:ext cx="591514" cy="204745"/>
                  </a:xfrm>
                  <a:prstGeom prst="rect">
                    <a:avLst/>
                  </a:prstGeom>
                  <a:solidFill>
                    <a:schemeClr val="bg1"/>
                  </a:solidFill>
                  <a:effectLst>
                    <a:softEdge rad="63500"/>
                  </a:effectLst>
                </p:spPr>
                <p:txBody>
                  <a:bodyPr wrap="square" rtlCol="0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 defTabSz="912321">
                      <a:defRPr/>
                    </a:pPr>
                    <a:r>
                      <a:rPr lang="ru-RU" sz="1000" dirty="0" smtClean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Город</a:t>
                    </a:r>
                    <a:endPara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33" name="Полилиния 432"/>
                  <p:cNvSpPr/>
                  <p:nvPr/>
                </p:nvSpPr>
                <p:spPr>
                  <a:xfrm>
                    <a:off x="6881233" y="5740396"/>
                    <a:ext cx="324905" cy="204788"/>
                  </a:xfrm>
                  <a:custGeom>
                    <a:avLst/>
                    <a:gdLst>
                      <a:gd name="connsiteX0" fmla="*/ 42863 w 324905"/>
                      <a:gd name="connsiteY0" fmla="*/ 28575 h 204788"/>
                      <a:gd name="connsiteX1" fmla="*/ 47625 w 324905"/>
                      <a:gd name="connsiteY1" fmla="*/ 4763 h 204788"/>
                      <a:gd name="connsiteX2" fmla="*/ 61913 w 324905"/>
                      <a:gd name="connsiteY2" fmla="*/ 0 h 204788"/>
                      <a:gd name="connsiteX3" fmla="*/ 95250 w 324905"/>
                      <a:gd name="connsiteY3" fmla="*/ 4763 h 204788"/>
                      <a:gd name="connsiteX4" fmla="*/ 200025 w 324905"/>
                      <a:gd name="connsiteY4" fmla="*/ 9525 h 204788"/>
                      <a:gd name="connsiteX5" fmla="*/ 252413 w 324905"/>
                      <a:gd name="connsiteY5" fmla="*/ 14288 h 204788"/>
                      <a:gd name="connsiteX6" fmla="*/ 280988 w 324905"/>
                      <a:gd name="connsiteY6" fmla="*/ 23813 h 204788"/>
                      <a:gd name="connsiteX7" fmla="*/ 285750 w 324905"/>
                      <a:gd name="connsiteY7" fmla="*/ 52388 h 204788"/>
                      <a:gd name="connsiteX8" fmla="*/ 300038 w 324905"/>
                      <a:gd name="connsiteY8" fmla="*/ 57150 h 204788"/>
                      <a:gd name="connsiteX9" fmla="*/ 314325 w 324905"/>
                      <a:gd name="connsiteY9" fmla="*/ 66675 h 204788"/>
                      <a:gd name="connsiteX10" fmla="*/ 323850 w 324905"/>
                      <a:gd name="connsiteY10" fmla="*/ 80963 h 204788"/>
                      <a:gd name="connsiteX11" fmla="*/ 319088 w 324905"/>
                      <a:gd name="connsiteY11" fmla="*/ 180975 h 204788"/>
                      <a:gd name="connsiteX12" fmla="*/ 300038 w 324905"/>
                      <a:gd name="connsiteY12" fmla="*/ 185738 h 204788"/>
                      <a:gd name="connsiteX13" fmla="*/ 228600 w 324905"/>
                      <a:gd name="connsiteY13" fmla="*/ 190500 h 204788"/>
                      <a:gd name="connsiteX14" fmla="*/ 209550 w 324905"/>
                      <a:gd name="connsiteY14" fmla="*/ 195263 h 204788"/>
                      <a:gd name="connsiteX15" fmla="*/ 185738 w 324905"/>
                      <a:gd name="connsiteY15" fmla="*/ 200025 h 204788"/>
                      <a:gd name="connsiteX16" fmla="*/ 171450 w 324905"/>
                      <a:gd name="connsiteY16" fmla="*/ 204788 h 204788"/>
                      <a:gd name="connsiteX17" fmla="*/ 152400 w 324905"/>
                      <a:gd name="connsiteY17" fmla="*/ 190500 h 204788"/>
                      <a:gd name="connsiteX18" fmla="*/ 138113 w 324905"/>
                      <a:gd name="connsiteY18" fmla="*/ 180975 h 204788"/>
                      <a:gd name="connsiteX19" fmla="*/ 123825 w 324905"/>
                      <a:gd name="connsiteY19" fmla="*/ 166688 h 204788"/>
                      <a:gd name="connsiteX20" fmla="*/ 95250 w 324905"/>
                      <a:gd name="connsiteY20" fmla="*/ 152400 h 204788"/>
                      <a:gd name="connsiteX21" fmla="*/ 42863 w 324905"/>
                      <a:gd name="connsiteY21" fmla="*/ 147638 h 204788"/>
                      <a:gd name="connsiteX22" fmla="*/ 14288 w 324905"/>
                      <a:gd name="connsiteY22" fmla="*/ 133350 h 204788"/>
                      <a:gd name="connsiteX23" fmla="*/ 4763 w 324905"/>
                      <a:gd name="connsiteY23" fmla="*/ 119063 h 204788"/>
                      <a:gd name="connsiteX24" fmla="*/ 0 w 324905"/>
                      <a:gd name="connsiteY24" fmla="*/ 104775 h 204788"/>
                      <a:gd name="connsiteX25" fmla="*/ 19050 w 324905"/>
                      <a:gd name="connsiteY25" fmla="*/ 42863 h 204788"/>
                      <a:gd name="connsiteX26" fmla="*/ 42863 w 324905"/>
                      <a:gd name="connsiteY26" fmla="*/ 28575 h 204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>
                      <a:defRPr/>
                    </a:pPr>
                    <a:endParaRPr lang="ru-RU" sz="8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4" name="Прямоугольник 433"/>
                  <p:cNvSpPr/>
                  <p:nvPr/>
                </p:nvSpPr>
                <p:spPr>
                  <a:xfrm>
                    <a:off x="6789967" y="6011515"/>
                    <a:ext cx="527227" cy="138165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>
                      <a:defRPr/>
                    </a:pPr>
                    <a:r>
                      <a:rPr lang="ru-RU" sz="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321/20</a:t>
                    </a:r>
                  </a:p>
                </p:txBody>
              </p:sp>
              <p:sp>
                <p:nvSpPr>
                  <p:cNvPr id="435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49111" y="6567185"/>
                    <a:ext cx="1831079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муниципальное образование</a:t>
                    </a:r>
                  </a:p>
                </p:txBody>
              </p:sp>
              <p:sp>
                <p:nvSpPr>
                  <p:cNvPr id="436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27897" y="4656852"/>
                    <a:ext cx="1896493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линии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электропередач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37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66267" y="5973077"/>
                    <a:ext cx="1898652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</a:t>
                    </a:r>
                    <a:r>
                      <a: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протяженность ЛЭП/ТП (шт.)</a:t>
                    </a:r>
                  </a:p>
                </p:txBody>
              </p:sp>
              <p:sp>
                <p:nvSpPr>
                  <p:cNvPr id="438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29220" y="4063712"/>
                    <a:ext cx="873125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осадки, мм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424" name="Скругленный прямоугольник 423"/>
                <p:cNvSpPr/>
                <p:nvPr/>
              </p:nvSpPr>
              <p:spPr>
                <a:xfrm>
                  <a:off x="9637258" y="6127238"/>
                  <a:ext cx="282820" cy="225201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/>
                  <a:r>
                    <a:rPr lang="ru-RU" sz="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60%</a:t>
                  </a:r>
                </a:p>
              </p:txBody>
            </p:sp>
            <p:sp>
              <p:nvSpPr>
                <p:cNvPr id="425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0008980" y="5925488"/>
                  <a:ext cx="2202328" cy="5455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80200" tIns="40101" rIns="80200" bIns="40101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55471">
                    <a:defRPr/>
                  </a:pPr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 - </a:t>
                  </a:r>
                  <a:r>
                    <a:rPr lang="ru-RU" altLang="ru-RU" sz="1000" b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износ электроэнергетических </a:t>
                  </a:r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систем </a:t>
                  </a:r>
                </a:p>
              </p:txBody>
            </p:sp>
            <p:sp>
              <p:nvSpPr>
                <p:cNvPr id="426" name="Прямоугольник 425"/>
                <p:cNvSpPr/>
                <p:nvPr/>
              </p:nvSpPr>
              <p:spPr>
                <a:xfrm>
                  <a:off x="9438681" y="5747122"/>
                  <a:ext cx="658385" cy="230603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68571" tIns="34286" rIns="68571" bIns="34286" anchor="ctr"/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/>
                  <a:r>
                    <a:rPr lang="ru-RU" sz="800" kern="0" dirty="0">
                      <a:solidFill>
                        <a:prstClr val="black"/>
                      </a:solidFill>
                      <a:cs typeface="Times New Roman" panose="02020603050405020304" pitchFamily="18" charset="0"/>
                    </a:rPr>
                    <a:t>19/330</a:t>
                  </a:r>
                </a:p>
              </p:txBody>
            </p:sp>
            <p:sp>
              <p:nvSpPr>
                <p:cNvPr id="42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0025082" y="5647837"/>
                  <a:ext cx="1868848" cy="3973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73" tIns="63988" rIns="127973" bIns="63988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кол-во домов /населения</a:t>
                  </a:r>
                </a:p>
              </p:txBody>
            </p:sp>
          </p:grpSp>
          <p:sp>
            <p:nvSpPr>
              <p:cNvPr id="419" name="Text Box 97"/>
              <p:cNvSpPr txBox="1">
                <a:spLocks noChangeArrowheads="1"/>
              </p:cNvSpPr>
              <p:nvPr/>
            </p:nvSpPr>
            <p:spPr bwMode="auto">
              <a:xfrm>
                <a:off x="7335606" y="5464351"/>
                <a:ext cx="1948620" cy="18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 количество </a:t>
                </a:r>
                <a:r>
                  <a:rPr lang="ru-RU" altLang="ru-RU" sz="1000" b="0" kern="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осадков (УГМС), </a:t>
                </a: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мм</a:t>
                </a:r>
              </a:p>
            </p:txBody>
          </p:sp>
          <p:sp>
            <p:nvSpPr>
              <p:cNvPr id="420" name="TextBox 23"/>
              <p:cNvSpPr txBox="1"/>
              <p:nvPr/>
            </p:nvSpPr>
            <p:spPr>
              <a:xfrm>
                <a:off x="7029503" y="5479167"/>
                <a:ext cx="383894" cy="181793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2321">
                  <a:defRPr/>
                </a:pPr>
                <a:r>
                  <a:rPr lang="ru-RU" sz="100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21" name="TextBox 23"/>
              <p:cNvSpPr txBox="1"/>
              <p:nvPr/>
            </p:nvSpPr>
            <p:spPr>
              <a:xfrm>
                <a:off x="7041092" y="5647261"/>
                <a:ext cx="372305" cy="181793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2321">
                  <a:defRPr/>
                </a:pPr>
                <a:r>
                  <a:rPr lang="ru-RU" sz="1000" kern="0" dirty="0" smtClean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15</a:t>
                </a:r>
                <a:endParaRPr lang="ru-RU" sz="1000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2" name="Text Box 97"/>
              <p:cNvSpPr txBox="1">
                <a:spLocks noChangeArrowheads="1"/>
              </p:cNvSpPr>
              <p:nvPr/>
            </p:nvSpPr>
            <p:spPr bwMode="auto">
              <a:xfrm>
                <a:off x="7449857" y="5637358"/>
                <a:ext cx="1659776" cy="18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 порывы ветра (УГМС), м/с</a:t>
                </a:r>
              </a:p>
            </p:txBody>
          </p:sp>
        </p:grpSp>
        <p:pic>
          <p:nvPicPr>
            <p:cNvPr id="415" name="Рисунок 4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99635" y="5141222"/>
              <a:ext cx="649048" cy="1206564"/>
            </a:xfrm>
            <a:prstGeom prst="rect">
              <a:avLst/>
            </a:prstGeom>
          </p:spPr>
        </p:pic>
        <p:pic>
          <p:nvPicPr>
            <p:cNvPr id="416" name="Рисунок 4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7604" y="4711550"/>
              <a:ext cx="2310493" cy="215263"/>
            </a:xfrm>
            <a:prstGeom prst="rect">
              <a:avLst/>
            </a:prstGeom>
          </p:spPr>
        </p:pic>
      </p:grpSp>
      <p:sp>
        <p:nvSpPr>
          <p:cNvPr id="409" name="Rectangle 152"/>
          <p:cNvSpPr>
            <a:spLocks noChangeArrowheads="1"/>
          </p:cNvSpPr>
          <p:nvPr/>
        </p:nvSpPr>
        <p:spPr bwMode="auto">
          <a:xfrm>
            <a:off x="10457241" y="6311578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Краснодарскому краю</a:t>
            </a:r>
            <a:endParaRPr lang="ru-RU" altLang="ru-RU" sz="700" i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 № 7</a:t>
            </a:r>
          </a:p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16:00 </a:t>
            </a:r>
            <a:r>
              <a:rPr lang="ru-RU" alt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10.08.2023 </a:t>
            </a:r>
            <a:endParaRPr lang="ru-RU" altLang="ru-RU" sz="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Исп. </a:t>
            </a:r>
            <a:r>
              <a:rPr lang="ru-RU" alt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А.Ю. Годлевская</a:t>
            </a:r>
          </a:p>
          <a:p>
            <a:pPr lvl="0" defTabSz="1727942">
              <a:spcBef>
                <a:spcPct val="0"/>
              </a:spcBef>
            </a:pPr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3220-5507</a:t>
            </a:r>
          </a:p>
        </p:txBody>
      </p:sp>
      <p:grpSp>
        <p:nvGrpSpPr>
          <p:cNvPr id="410" name="Группа 409"/>
          <p:cNvGrpSpPr/>
          <p:nvPr/>
        </p:nvGrpSpPr>
        <p:grpSpPr>
          <a:xfrm>
            <a:off x="4897975" y="2470204"/>
            <a:ext cx="1581368" cy="723767"/>
            <a:chOff x="406713" y="1180365"/>
            <a:chExt cx="1581368" cy="723767"/>
          </a:xfrm>
        </p:grpSpPr>
        <p:cxnSp>
          <p:nvCxnSpPr>
            <p:cNvPr id="411" name="Прямая соединительная линия 410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Прямая соединительная линия 412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8" name="Скругленный прямоугольник 447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14%</a:t>
              </a:r>
            </a:p>
          </p:txBody>
        </p:sp>
        <p:sp>
          <p:nvSpPr>
            <p:cNvPr id="449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13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450" name="Прямоугольник 449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1317/653</a:t>
              </a:r>
              <a:endPara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1" name="Прямоугольник 450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42126/131529 </a:t>
              </a:r>
            </a:p>
          </p:txBody>
        </p:sp>
        <p:sp>
          <p:nvSpPr>
            <p:cNvPr id="452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/>
                <a:t>Славянский р-н</a:t>
              </a:r>
            </a:p>
          </p:txBody>
        </p:sp>
        <p:sp>
          <p:nvSpPr>
            <p:cNvPr id="453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274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8" y="722989"/>
            <a:ext cx="12193179" cy="6136110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11461411" y="76626"/>
            <a:ext cx="625999" cy="526433"/>
            <a:chOff x="9625856" y="4064"/>
            <a:chExt cx="625999" cy="526433"/>
          </a:xfrm>
        </p:grpSpPr>
        <p:sp>
          <p:nvSpPr>
            <p:cNvPr id="5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01780" tIns="50892" rIns="101780" bIns="50892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20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17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2" name="Text Box 2"/>
          <p:cNvSpPr txBox="1">
            <a:spLocks noChangeArrowheads="1"/>
          </p:cNvSpPr>
          <p:nvPr/>
        </p:nvSpPr>
        <p:spPr bwMode="auto">
          <a:xfrm>
            <a:off x="-7937" y="-117"/>
            <a:ext cx="12199937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МАТЕРИАЛЫ ПО ОСАДКАМ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 КРАСНОДАРСКОГО КРАЯ</a:t>
            </a:r>
          </a:p>
          <a:p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 НАРУШЕНИЯ ЭЛЕКТРОСНАБЖЕНИЯ </a:t>
            </a:r>
            <a:r>
              <a:rPr lang="ru-RU" alt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11.08.2023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4" name="Прямоугольная выноска 4"/>
          <p:cNvSpPr>
            <a:spLocks noChangeArrowheads="1"/>
          </p:cNvSpPr>
          <p:nvPr/>
        </p:nvSpPr>
        <p:spPr bwMode="auto">
          <a:xfrm>
            <a:off x="3092689" y="5666"/>
            <a:ext cx="5966643" cy="701733"/>
          </a:xfrm>
          <a:prstGeom prst="wedgeRectCallout">
            <a:avLst>
              <a:gd name="adj1" fmla="val 57307"/>
              <a:gd name="adj2" fmla="val -18442"/>
            </a:avLst>
          </a:prstGeom>
          <a:noFill/>
          <a:ln w="9525" algn="ctr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/>
          </a:p>
        </p:txBody>
      </p:sp>
      <p:grpSp>
        <p:nvGrpSpPr>
          <p:cNvPr id="412" name="Группа 411"/>
          <p:cNvGrpSpPr/>
          <p:nvPr/>
        </p:nvGrpSpPr>
        <p:grpSpPr>
          <a:xfrm>
            <a:off x="9479132" y="2577977"/>
            <a:ext cx="3131213" cy="3743622"/>
            <a:chOff x="7765301" y="4457439"/>
            <a:chExt cx="2974026" cy="3743622"/>
          </a:xfrm>
        </p:grpSpPr>
        <p:grpSp>
          <p:nvGrpSpPr>
            <p:cNvPr id="414" name="Группа 413"/>
            <p:cNvGrpSpPr/>
            <p:nvPr/>
          </p:nvGrpSpPr>
          <p:grpSpPr>
            <a:xfrm>
              <a:off x="7765301" y="4457439"/>
              <a:ext cx="2974026" cy="3743622"/>
              <a:chOff x="6897578" y="4082211"/>
              <a:chExt cx="2644738" cy="2764039"/>
            </a:xfrm>
          </p:grpSpPr>
          <p:sp>
            <p:nvSpPr>
              <p:cNvPr id="417" name="Text Box 97"/>
              <p:cNvSpPr txBox="1">
                <a:spLocks noChangeArrowheads="1"/>
              </p:cNvSpPr>
              <p:nvPr/>
            </p:nvSpPr>
            <p:spPr bwMode="auto">
              <a:xfrm>
                <a:off x="7066917" y="6209278"/>
                <a:ext cx="1460939" cy="152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2" tIns="63992" rIns="127982" bIns="63992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 altLang="ru-RU" sz="5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418" name="Группа 417"/>
              <p:cNvGrpSpPr/>
              <p:nvPr/>
            </p:nvGrpSpPr>
            <p:grpSpPr>
              <a:xfrm>
                <a:off x="6897578" y="4082211"/>
                <a:ext cx="2644738" cy="2764039"/>
                <a:chOff x="9401428" y="1559479"/>
                <a:chExt cx="3026400" cy="5253681"/>
              </a:xfrm>
            </p:grpSpPr>
            <p:grpSp>
              <p:nvGrpSpPr>
                <p:cNvPr id="423" name="Группа 422"/>
                <p:cNvGrpSpPr/>
                <p:nvPr/>
              </p:nvGrpSpPr>
              <p:grpSpPr>
                <a:xfrm>
                  <a:off x="9401428" y="1559479"/>
                  <a:ext cx="3026400" cy="5253681"/>
                  <a:chOff x="6759623" y="3727167"/>
                  <a:chExt cx="2464767" cy="3113013"/>
                </a:xfrm>
              </p:grpSpPr>
              <p:sp>
                <p:nvSpPr>
                  <p:cNvPr id="428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6759623" y="3767481"/>
                    <a:ext cx="2134158" cy="3072699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2321">
                      <a:defRPr/>
                    </a:pPr>
                    <a:endParaRPr lang="ru-RU" altLang="ru-RU" sz="800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9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65774" y="5712496"/>
                    <a:ext cx="1833906" cy="3634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прогноз нарушения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ЛЭП </a:t>
                    </a:r>
                    <a:r>
                      <a:rPr lang="ru-RU" altLang="ru-RU" sz="1000" b="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(УГМС)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30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74325" y="3727167"/>
                    <a:ext cx="1606383" cy="2418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Условные обозначения</a:t>
                    </a:r>
                  </a:p>
                </p:txBody>
              </p:sp>
              <p:sp>
                <p:nvSpPr>
                  <p:cNvPr id="431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87581" y="6232909"/>
                    <a:ext cx="1609849" cy="20984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ru-RU" altLang="ru-RU" sz="800" b="0" dirty="0">
                      <a:solidFill>
                        <a:srgbClr val="000000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2" name="TextBox 10"/>
                  <p:cNvSpPr txBox="1"/>
                  <p:nvPr/>
                </p:nvSpPr>
                <p:spPr>
                  <a:xfrm>
                    <a:off x="6844151" y="6597757"/>
                    <a:ext cx="591514" cy="204745"/>
                  </a:xfrm>
                  <a:prstGeom prst="rect">
                    <a:avLst/>
                  </a:prstGeom>
                  <a:solidFill>
                    <a:schemeClr val="bg1"/>
                  </a:solidFill>
                  <a:effectLst>
                    <a:softEdge rad="63500"/>
                  </a:effectLst>
                </p:spPr>
                <p:txBody>
                  <a:bodyPr wrap="square" rtlCol="0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 defTabSz="912321">
                      <a:defRPr/>
                    </a:pPr>
                    <a:r>
                      <a:rPr lang="ru-RU" sz="1000" dirty="0" smtClean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Город</a:t>
                    </a:r>
                    <a:endPara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33" name="Полилиния 432"/>
                  <p:cNvSpPr/>
                  <p:nvPr/>
                </p:nvSpPr>
                <p:spPr>
                  <a:xfrm>
                    <a:off x="6881233" y="5740396"/>
                    <a:ext cx="324905" cy="204788"/>
                  </a:xfrm>
                  <a:custGeom>
                    <a:avLst/>
                    <a:gdLst>
                      <a:gd name="connsiteX0" fmla="*/ 42863 w 324905"/>
                      <a:gd name="connsiteY0" fmla="*/ 28575 h 204788"/>
                      <a:gd name="connsiteX1" fmla="*/ 47625 w 324905"/>
                      <a:gd name="connsiteY1" fmla="*/ 4763 h 204788"/>
                      <a:gd name="connsiteX2" fmla="*/ 61913 w 324905"/>
                      <a:gd name="connsiteY2" fmla="*/ 0 h 204788"/>
                      <a:gd name="connsiteX3" fmla="*/ 95250 w 324905"/>
                      <a:gd name="connsiteY3" fmla="*/ 4763 h 204788"/>
                      <a:gd name="connsiteX4" fmla="*/ 200025 w 324905"/>
                      <a:gd name="connsiteY4" fmla="*/ 9525 h 204788"/>
                      <a:gd name="connsiteX5" fmla="*/ 252413 w 324905"/>
                      <a:gd name="connsiteY5" fmla="*/ 14288 h 204788"/>
                      <a:gd name="connsiteX6" fmla="*/ 280988 w 324905"/>
                      <a:gd name="connsiteY6" fmla="*/ 23813 h 204788"/>
                      <a:gd name="connsiteX7" fmla="*/ 285750 w 324905"/>
                      <a:gd name="connsiteY7" fmla="*/ 52388 h 204788"/>
                      <a:gd name="connsiteX8" fmla="*/ 300038 w 324905"/>
                      <a:gd name="connsiteY8" fmla="*/ 57150 h 204788"/>
                      <a:gd name="connsiteX9" fmla="*/ 314325 w 324905"/>
                      <a:gd name="connsiteY9" fmla="*/ 66675 h 204788"/>
                      <a:gd name="connsiteX10" fmla="*/ 323850 w 324905"/>
                      <a:gd name="connsiteY10" fmla="*/ 80963 h 204788"/>
                      <a:gd name="connsiteX11" fmla="*/ 319088 w 324905"/>
                      <a:gd name="connsiteY11" fmla="*/ 180975 h 204788"/>
                      <a:gd name="connsiteX12" fmla="*/ 300038 w 324905"/>
                      <a:gd name="connsiteY12" fmla="*/ 185738 h 204788"/>
                      <a:gd name="connsiteX13" fmla="*/ 228600 w 324905"/>
                      <a:gd name="connsiteY13" fmla="*/ 190500 h 204788"/>
                      <a:gd name="connsiteX14" fmla="*/ 209550 w 324905"/>
                      <a:gd name="connsiteY14" fmla="*/ 195263 h 204788"/>
                      <a:gd name="connsiteX15" fmla="*/ 185738 w 324905"/>
                      <a:gd name="connsiteY15" fmla="*/ 200025 h 204788"/>
                      <a:gd name="connsiteX16" fmla="*/ 171450 w 324905"/>
                      <a:gd name="connsiteY16" fmla="*/ 204788 h 204788"/>
                      <a:gd name="connsiteX17" fmla="*/ 152400 w 324905"/>
                      <a:gd name="connsiteY17" fmla="*/ 190500 h 204788"/>
                      <a:gd name="connsiteX18" fmla="*/ 138113 w 324905"/>
                      <a:gd name="connsiteY18" fmla="*/ 180975 h 204788"/>
                      <a:gd name="connsiteX19" fmla="*/ 123825 w 324905"/>
                      <a:gd name="connsiteY19" fmla="*/ 166688 h 204788"/>
                      <a:gd name="connsiteX20" fmla="*/ 95250 w 324905"/>
                      <a:gd name="connsiteY20" fmla="*/ 152400 h 204788"/>
                      <a:gd name="connsiteX21" fmla="*/ 42863 w 324905"/>
                      <a:gd name="connsiteY21" fmla="*/ 147638 h 204788"/>
                      <a:gd name="connsiteX22" fmla="*/ 14288 w 324905"/>
                      <a:gd name="connsiteY22" fmla="*/ 133350 h 204788"/>
                      <a:gd name="connsiteX23" fmla="*/ 4763 w 324905"/>
                      <a:gd name="connsiteY23" fmla="*/ 119063 h 204788"/>
                      <a:gd name="connsiteX24" fmla="*/ 0 w 324905"/>
                      <a:gd name="connsiteY24" fmla="*/ 104775 h 204788"/>
                      <a:gd name="connsiteX25" fmla="*/ 19050 w 324905"/>
                      <a:gd name="connsiteY25" fmla="*/ 42863 h 204788"/>
                      <a:gd name="connsiteX26" fmla="*/ 42863 w 324905"/>
                      <a:gd name="connsiteY26" fmla="*/ 28575 h 204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>
                      <a:defRPr/>
                    </a:pPr>
                    <a:endParaRPr lang="ru-RU" sz="8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4" name="Прямоугольник 433"/>
                  <p:cNvSpPr/>
                  <p:nvPr/>
                </p:nvSpPr>
                <p:spPr>
                  <a:xfrm>
                    <a:off x="6789967" y="6011515"/>
                    <a:ext cx="527227" cy="138165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>
                      <a:defRPr/>
                    </a:pPr>
                    <a:r>
                      <a:rPr lang="ru-RU" sz="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321/20</a:t>
                    </a:r>
                  </a:p>
                </p:txBody>
              </p:sp>
              <p:sp>
                <p:nvSpPr>
                  <p:cNvPr id="435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49111" y="6567185"/>
                    <a:ext cx="1831079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муниципальное образование</a:t>
                    </a:r>
                  </a:p>
                </p:txBody>
              </p:sp>
              <p:sp>
                <p:nvSpPr>
                  <p:cNvPr id="436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27897" y="4656852"/>
                    <a:ext cx="1896493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линии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электропередач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37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66267" y="5973077"/>
                    <a:ext cx="1898652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</a:t>
                    </a:r>
                    <a:r>
                      <a: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протяженность ЛЭП/ТП (шт.)</a:t>
                    </a:r>
                  </a:p>
                </p:txBody>
              </p:sp>
              <p:sp>
                <p:nvSpPr>
                  <p:cNvPr id="438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29220" y="4063712"/>
                    <a:ext cx="873125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осадки, мм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424" name="Скругленный прямоугольник 423"/>
                <p:cNvSpPr/>
                <p:nvPr/>
              </p:nvSpPr>
              <p:spPr>
                <a:xfrm>
                  <a:off x="9637258" y="6127238"/>
                  <a:ext cx="282820" cy="225201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/>
                  <a:r>
                    <a:rPr lang="ru-RU" sz="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60%</a:t>
                  </a:r>
                </a:p>
              </p:txBody>
            </p:sp>
            <p:sp>
              <p:nvSpPr>
                <p:cNvPr id="425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0008980" y="5925488"/>
                  <a:ext cx="2202328" cy="5455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80200" tIns="40101" rIns="80200" bIns="40101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55471">
                    <a:defRPr/>
                  </a:pPr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 - </a:t>
                  </a:r>
                  <a:r>
                    <a:rPr lang="ru-RU" altLang="ru-RU" sz="1000" b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износ электроэнергетических </a:t>
                  </a:r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систем </a:t>
                  </a:r>
                </a:p>
              </p:txBody>
            </p:sp>
            <p:sp>
              <p:nvSpPr>
                <p:cNvPr id="426" name="Прямоугольник 425"/>
                <p:cNvSpPr/>
                <p:nvPr/>
              </p:nvSpPr>
              <p:spPr>
                <a:xfrm>
                  <a:off x="9438681" y="5747122"/>
                  <a:ext cx="658385" cy="230603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68571" tIns="34286" rIns="68571" bIns="34286" anchor="ctr"/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/>
                  <a:r>
                    <a:rPr lang="ru-RU" sz="800" kern="0" dirty="0">
                      <a:solidFill>
                        <a:prstClr val="black"/>
                      </a:solidFill>
                      <a:cs typeface="Times New Roman" panose="02020603050405020304" pitchFamily="18" charset="0"/>
                    </a:rPr>
                    <a:t>19/330</a:t>
                  </a:r>
                </a:p>
              </p:txBody>
            </p:sp>
            <p:sp>
              <p:nvSpPr>
                <p:cNvPr id="42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0025082" y="5647837"/>
                  <a:ext cx="1868848" cy="3973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73" tIns="63988" rIns="127973" bIns="63988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кол-во домов /населения</a:t>
                  </a:r>
                </a:p>
              </p:txBody>
            </p:sp>
          </p:grpSp>
          <p:sp>
            <p:nvSpPr>
              <p:cNvPr id="419" name="Text Box 97"/>
              <p:cNvSpPr txBox="1">
                <a:spLocks noChangeArrowheads="1"/>
              </p:cNvSpPr>
              <p:nvPr/>
            </p:nvSpPr>
            <p:spPr bwMode="auto">
              <a:xfrm>
                <a:off x="7335606" y="5464351"/>
                <a:ext cx="1948620" cy="18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 количество </a:t>
                </a:r>
                <a:r>
                  <a:rPr lang="ru-RU" altLang="ru-RU" sz="1000" b="0" kern="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осадков (УГМС), </a:t>
                </a: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мм</a:t>
                </a:r>
              </a:p>
            </p:txBody>
          </p:sp>
          <p:sp>
            <p:nvSpPr>
              <p:cNvPr id="420" name="TextBox 23"/>
              <p:cNvSpPr txBox="1"/>
              <p:nvPr/>
            </p:nvSpPr>
            <p:spPr>
              <a:xfrm>
                <a:off x="7029503" y="5479167"/>
                <a:ext cx="383894" cy="181793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2321">
                  <a:defRPr/>
                </a:pPr>
                <a:r>
                  <a:rPr lang="ru-RU" sz="100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21" name="TextBox 23"/>
              <p:cNvSpPr txBox="1"/>
              <p:nvPr/>
            </p:nvSpPr>
            <p:spPr>
              <a:xfrm>
                <a:off x="7041092" y="5647261"/>
                <a:ext cx="372305" cy="181793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2321">
                  <a:defRPr/>
                </a:pPr>
                <a:r>
                  <a:rPr lang="ru-RU" sz="1000" kern="0" dirty="0" smtClean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15</a:t>
                </a:r>
                <a:endParaRPr lang="ru-RU" sz="1000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2" name="Text Box 97"/>
              <p:cNvSpPr txBox="1">
                <a:spLocks noChangeArrowheads="1"/>
              </p:cNvSpPr>
              <p:nvPr/>
            </p:nvSpPr>
            <p:spPr bwMode="auto">
              <a:xfrm>
                <a:off x="7449857" y="5637358"/>
                <a:ext cx="1659776" cy="18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 порывы ветра (УГМС), м/с</a:t>
                </a:r>
              </a:p>
            </p:txBody>
          </p:sp>
        </p:grpSp>
        <p:pic>
          <p:nvPicPr>
            <p:cNvPr id="415" name="Рисунок 4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99635" y="5141222"/>
              <a:ext cx="649048" cy="1206564"/>
            </a:xfrm>
            <a:prstGeom prst="rect">
              <a:avLst/>
            </a:prstGeom>
          </p:spPr>
        </p:pic>
        <p:pic>
          <p:nvPicPr>
            <p:cNvPr id="416" name="Рисунок 4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7604" y="4711550"/>
              <a:ext cx="2310493" cy="215263"/>
            </a:xfrm>
            <a:prstGeom prst="rect">
              <a:avLst/>
            </a:prstGeom>
          </p:spPr>
        </p:pic>
      </p:grpSp>
      <p:sp>
        <p:nvSpPr>
          <p:cNvPr id="409" name="Rectangle 152"/>
          <p:cNvSpPr>
            <a:spLocks noChangeArrowheads="1"/>
          </p:cNvSpPr>
          <p:nvPr/>
        </p:nvSpPr>
        <p:spPr bwMode="auto">
          <a:xfrm>
            <a:off x="10457241" y="6311578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Краснодарскому краю</a:t>
            </a:r>
            <a:endParaRPr lang="ru-RU" altLang="ru-RU" sz="700" i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 № 7</a:t>
            </a:r>
          </a:p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16:00 </a:t>
            </a:r>
            <a:r>
              <a:rPr lang="ru-RU" alt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10.08.2023 </a:t>
            </a:r>
            <a:endParaRPr lang="ru-RU" altLang="ru-RU" sz="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Исп. </a:t>
            </a:r>
            <a:r>
              <a:rPr lang="ru-RU" alt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А.Ю. Годлевская</a:t>
            </a:r>
          </a:p>
          <a:p>
            <a:pPr lvl="0" defTabSz="1727942">
              <a:spcBef>
                <a:spcPct val="0"/>
              </a:spcBef>
            </a:pPr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3220-5507</a:t>
            </a:r>
          </a:p>
        </p:txBody>
      </p:sp>
      <p:grpSp>
        <p:nvGrpSpPr>
          <p:cNvPr id="439" name="Группа 438"/>
          <p:cNvGrpSpPr/>
          <p:nvPr/>
        </p:nvGrpSpPr>
        <p:grpSpPr>
          <a:xfrm>
            <a:off x="4267420" y="3141275"/>
            <a:ext cx="1581368" cy="723767"/>
            <a:chOff x="406713" y="1180365"/>
            <a:chExt cx="1581368" cy="723767"/>
          </a:xfrm>
        </p:grpSpPr>
        <p:cxnSp>
          <p:nvCxnSpPr>
            <p:cNvPr id="440" name="Прямая соединительная линия 439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Прямая соединительная линия 440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2" name="Скругленный прямоугольник 441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18%</a:t>
              </a:r>
            </a:p>
          </p:txBody>
        </p:sp>
        <p:sp>
          <p:nvSpPr>
            <p:cNvPr id="443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7</a:t>
              </a:r>
            </a:p>
          </p:txBody>
        </p:sp>
        <p:sp>
          <p:nvSpPr>
            <p:cNvPr id="444" name="Прямоугольник 443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1967/619 </a:t>
              </a:r>
              <a:endPara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5" name="Прямоугольник 444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43427/120552 </a:t>
              </a:r>
            </a:p>
          </p:txBody>
        </p:sp>
        <p:sp>
          <p:nvSpPr>
            <p:cNvPr id="446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/>
                <a:t>Темрюкский р-н</a:t>
              </a:r>
            </a:p>
          </p:txBody>
        </p:sp>
        <p:sp>
          <p:nvSpPr>
            <p:cNvPr id="447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10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971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8" y="718858"/>
            <a:ext cx="12199937" cy="61313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11461411" y="76626"/>
            <a:ext cx="625999" cy="526433"/>
            <a:chOff x="9625856" y="4064"/>
            <a:chExt cx="625999" cy="526433"/>
          </a:xfrm>
        </p:grpSpPr>
        <p:sp>
          <p:nvSpPr>
            <p:cNvPr id="5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01780" tIns="50892" rIns="101780" bIns="50892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20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17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2" name="Text Box 2"/>
          <p:cNvSpPr txBox="1">
            <a:spLocks noChangeArrowheads="1"/>
          </p:cNvSpPr>
          <p:nvPr/>
        </p:nvSpPr>
        <p:spPr bwMode="auto">
          <a:xfrm>
            <a:off x="-7937" y="-117"/>
            <a:ext cx="12199937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МАТЕРИАЛЫ ПО ОСАДКАМ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 КРАСНОДАРСКОГО КРАЯ</a:t>
            </a:r>
          </a:p>
          <a:p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 НАРУШЕНИЯ ЭЛЕКТРОСНАБЖЕНИЯ </a:t>
            </a:r>
            <a:r>
              <a:rPr lang="ru-RU" alt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11.08.2023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4" name="Прямоугольная выноска 4"/>
          <p:cNvSpPr>
            <a:spLocks noChangeArrowheads="1"/>
          </p:cNvSpPr>
          <p:nvPr/>
        </p:nvSpPr>
        <p:spPr bwMode="auto">
          <a:xfrm>
            <a:off x="3092689" y="5666"/>
            <a:ext cx="5966643" cy="701733"/>
          </a:xfrm>
          <a:prstGeom prst="wedgeRectCallout">
            <a:avLst>
              <a:gd name="adj1" fmla="val 57307"/>
              <a:gd name="adj2" fmla="val -18442"/>
            </a:avLst>
          </a:prstGeom>
          <a:noFill/>
          <a:ln w="9525" algn="ctr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/>
          </a:p>
        </p:txBody>
      </p:sp>
      <p:grpSp>
        <p:nvGrpSpPr>
          <p:cNvPr id="412" name="Группа 411"/>
          <p:cNvGrpSpPr/>
          <p:nvPr/>
        </p:nvGrpSpPr>
        <p:grpSpPr>
          <a:xfrm>
            <a:off x="9479132" y="2577977"/>
            <a:ext cx="3131213" cy="3743622"/>
            <a:chOff x="7765301" y="4457439"/>
            <a:chExt cx="2974026" cy="3743622"/>
          </a:xfrm>
        </p:grpSpPr>
        <p:grpSp>
          <p:nvGrpSpPr>
            <p:cNvPr id="414" name="Группа 413"/>
            <p:cNvGrpSpPr/>
            <p:nvPr/>
          </p:nvGrpSpPr>
          <p:grpSpPr>
            <a:xfrm>
              <a:off x="7765301" y="4457439"/>
              <a:ext cx="2974026" cy="3743622"/>
              <a:chOff x="6897578" y="4082211"/>
              <a:chExt cx="2644738" cy="2764039"/>
            </a:xfrm>
          </p:grpSpPr>
          <p:sp>
            <p:nvSpPr>
              <p:cNvPr id="417" name="Text Box 97"/>
              <p:cNvSpPr txBox="1">
                <a:spLocks noChangeArrowheads="1"/>
              </p:cNvSpPr>
              <p:nvPr/>
            </p:nvSpPr>
            <p:spPr bwMode="auto">
              <a:xfrm>
                <a:off x="7066917" y="6209278"/>
                <a:ext cx="1460939" cy="152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2" tIns="63992" rIns="127982" bIns="63992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 altLang="ru-RU" sz="5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418" name="Группа 417"/>
              <p:cNvGrpSpPr/>
              <p:nvPr/>
            </p:nvGrpSpPr>
            <p:grpSpPr>
              <a:xfrm>
                <a:off x="6897578" y="4082211"/>
                <a:ext cx="2644738" cy="2764039"/>
                <a:chOff x="9401428" y="1559479"/>
                <a:chExt cx="3026400" cy="5253681"/>
              </a:xfrm>
            </p:grpSpPr>
            <p:grpSp>
              <p:nvGrpSpPr>
                <p:cNvPr id="423" name="Группа 422"/>
                <p:cNvGrpSpPr/>
                <p:nvPr/>
              </p:nvGrpSpPr>
              <p:grpSpPr>
                <a:xfrm>
                  <a:off x="9401428" y="1559479"/>
                  <a:ext cx="3026400" cy="5253681"/>
                  <a:chOff x="6759623" y="3727167"/>
                  <a:chExt cx="2464767" cy="3113013"/>
                </a:xfrm>
              </p:grpSpPr>
              <p:sp>
                <p:nvSpPr>
                  <p:cNvPr id="428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6759623" y="3767481"/>
                    <a:ext cx="2134158" cy="3072699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2321">
                      <a:defRPr/>
                    </a:pPr>
                    <a:endParaRPr lang="ru-RU" altLang="ru-RU" sz="800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9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65774" y="5712496"/>
                    <a:ext cx="1833906" cy="3634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прогноз нарушения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ЛЭП </a:t>
                    </a:r>
                    <a:r>
                      <a:rPr lang="ru-RU" altLang="ru-RU" sz="1000" b="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(УГМС)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30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74325" y="3727167"/>
                    <a:ext cx="1606383" cy="2418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Условные обозначения</a:t>
                    </a:r>
                  </a:p>
                </p:txBody>
              </p:sp>
              <p:sp>
                <p:nvSpPr>
                  <p:cNvPr id="431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87581" y="6232909"/>
                    <a:ext cx="1609849" cy="20984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ru-RU" altLang="ru-RU" sz="800" b="0" dirty="0">
                      <a:solidFill>
                        <a:srgbClr val="000000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2" name="TextBox 10"/>
                  <p:cNvSpPr txBox="1"/>
                  <p:nvPr/>
                </p:nvSpPr>
                <p:spPr>
                  <a:xfrm>
                    <a:off x="6844151" y="6597757"/>
                    <a:ext cx="591514" cy="204745"/>
                  </a:xfrm>
                  <a:prstGeom prst="rect">
                    <a:avLst/>
                  </a:prstGeom>
                  <a:solidFill>
                    <a:schemeClr val="bg1"/>
                  </a:solidFill>
                  <a:effectLst>
                    <a:softEdge rad="63500"/>
                  </a:effectLst>
                </p:spPr>
                <p:txBody>
                  <a:bodyPr wrap="square" rtlCol="0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 defTabSz="912321">
                      <a:defRPr/>
                    </a:pPr>
                    <a:r>
                      <a:rPr lang="ru-RU" sz="1000" dirty="0" smtClean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Город</a:t>
                    </a:r>
                    <a:endPara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33" name="Полилиния 432"/>
                  <p:cNvSpPr/>
                  <p:nvPr/>
                </p:nvSpPr>
                <p:spPr>
                  <a:xfrm>
                    <a:off x="6881233" y="5740396"/>
                    <a:ext cx="324905" cy="204788"/>
                  </a:xfrm>
                  <a:custGeom>
                    <a:avLst/>
                    <a:gdLst>
                      <a:gd name="connsiteX0" fmla="*/ 42863 w 324905"/>
                      <a:gd name="connsiteY0" fmla="*/ 28575 h 204788"/>
                      <a:gd name="connsiteX1" fmla="*/ 47625 w 324905"/>
                      <a:gd name="connsiteY1" fmla="*/ 4763 h 204788"/>
                      <a:gd name="connsiteX2" fmla="*/ 61913 w 324905"/>
                      <a:gd name="connsiteY2" fmla="*/ 0 h 204788"/>
                      <a:gd name="connsiteX3" fmla="*/ 95250 w 324905"/>
                      <a:gd name="connsiteY3" fmla="*/ 4763 h 204788"/>
                      <a:gd name="connsiteX4" fmla="*/ 200025 w 324905"/>
                      <a:gd name="connsiteY4" fmla="*/ 9525 h 204788"/>
                      <a:gd name="connsiteX5" fmla="*/ 252413 w 324905"/>
                      <a:gd name="connsiteY5" fmla="*/ 14288 h 204788"/>
                      <a:gd name="connsiteX6" fmla="*/ 280988 w 324905"/>
                      <a:gd name="connsiteY6" fmla="*/ 23813 h 204788"/>
                      <a:gd name="connsiteX7" fmla="*/ 285750 w 324905"/>
                      <a:gd name="connsiteY7" fmla="*/ 52388 h 204788"/>
                      <a:gd name="connsiteX8" fmla="*/ 300038 w 324905"/>
                      <a:gd name="connsiteY8" fmla="*/ 57150 h 204788"/>
                      <a:gd name="connsiteX9" fmla="*/ 314325 w 324905"/>
                      <a:gd name="connsiteY9" fmla="*/ 66675 h 204788"/>
                      <a:gd name="connsiteX10" fmla="*/ 323850 w 324905"/>
                      <a:gd name="connsiteY10" fmla="*/ 80963 h 204788"/>
                      <a:gd name="connsiteX11" fmla="*/ 319088 w 324905"/>
                      <a:gd name="connsiteY11" fmla="*/ 180975 h 204788"/>
                      <a:gd name="connsiteX12" fmla="*/ 300038 w 324905"/>
                      <a:gd name="connsiteY12" fmla="*/ 185738 h 204788"/>
                      <a:gd name="connsiteX13" fmla="*/ 228600 w 324905"/>
                      <a:gd name="connsiteY13" fmla="*/ 190500 h 204788"/>
                      <a:gd name="connsiteX14" fmla="*/ 209550 w 324905"/>
                      <a:gd name="connsiteY14" fmla="*/ 195263 h 204788"/>
                      <a:gd name="connsiteX15" fmla="*/ 185738 w 324905"/>
                      <a:gd name="connsiteY15" fmla="*/ 200025 h 204788"/>
                      <a:gd name="connsiteX16" fmla="*/ 171450 w 324905"/>
                      <a:gd name="connsiteY16" fmla="*/ 204788 h 204788"/>
                      <a:gd name="connsiteX17" fmla="*/ 152400 w 324905"/>
                      <a:gd name="connsiteY17" fmla="*/ 190500 h 204788"/>
                      <a:gd name="connsiteX18" fmla="*/ 138113 w 324905"/>
                      <a:gd name="connsiteY18" fmla="*/ 180975 h 204788"/>
                      <a:gd name="connsiteX19" fmla="*/ 123825 w 324905"/>
                      <a:gd name="connsiteY19" fmla="*/ 166688 h 204788"/>
                      <a:gd name="connsiteX20" fmla="*/ 95250 w 324905"/>
                      <a:gd name="connsiteY20" fmla="*/ 152400 h 204788"/>
                      <a:gd name="connsiteX21" fmla="*/ 42863 w 324905"/>
                      <a:gd name="connsiteY21" fmla="*/ 147638 h 204788"/>
                      <a:gd name="connsiteX22" fmla="*/ 14288 w 324905"/>
                      <a:gd name="connsiteY22" fmla="*/ 133350 h 204788"/>
                      <a:gd name="connsiteX23" fmla="*/ 4763 w 324905"/>
                      <a:gd name="connsiteY23" fmla="*/ 119063 h 204788"/>
                      <a:gd name="connsiteX24" fmla="*/ 0 w 324905"/>
                      <a:gd name="connsiteY24" fmla="*/ 104775 h 204788"/>
                      <a:gd name="connsiteX25" fmla="*/ 19050 w 324905"/>
                      <a:gd name="connsiteY25" fmla="*/ 42863 h 204788"/>
                      <a:gd name="connsiteX26" fmla="*/ 42863 w 324905"/>
                      <a:gd name="connsiteY26" fmla="*/ 28575 h 204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>
                      <a:defRPr/>
                    </a:pPr>
                    <a:endParaRPr lang="ru-RU" sz="8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4" name="Прямоугольник 433"/>
                  <p:cNvSpPr/>
                  <p:nvPr/>
                </p:nvSpPr>
                <p:spPr>
                  <a:xfrm>
                    <a:off x="6789967" y="6011515"/>
                    <a:ext cx="527227" cy="138165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>
                      <a:defRPr/>
                    </a:pPr>
                    <a:r>
                      <a:rPr lang="ru-RU" sz="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321/20</a:t>
                    </a:r>
                  </a:p>
                </p:txBody>
              </p:sp>
              <p:sp>
                <p:nvSpPr>
                  <p:cNvPr id="435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49111" y="6567185"/>
                    <a:ext cx="1831079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муниципальное образование</a:t>
                    </a:r>
                  </a:p>
                </p:txBody>
              </p:sp>
              <p:sp>
                <p:nvSpPr>
                  <p:cNvPr id="436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27897" y="4656852"/>
                    <a:ext cx="1896493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линии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электропередач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37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66267" y="5973077"/>
                    <a:ext cx="1898652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</a:t>
                    </a:r>
                    <a:r>
                      <a: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протяженность ЛЭП/ТП (шт.)</a:t>
                    </a:r>
                  </a:p>
                </p:txBody>
              </p:sp>
              <p:sp>
                <p:nvSpPr>
                  <p:cNvPr id="438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29220" y="4063712"/>
                    <a:ext cx="873125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осадки, мм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424" name="Скругленный прямоугольник 423"/>
                <p:cNvSpPr/>
                <p:nvPr/>
              </p:nvSpPr>
              <p:spPr>
                <a:xfrm>
                  <a:off x="9637258" y="6127238"/>
                  <a:ext cx="282820" cy="225201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/>
                  <a:r>
                    <a:rPr lang="ru-RU" sz="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60%</a:t>
                  </a:r>
                </a:p>
              </p:txBody>
            </p:sp>
            <p:sp>
              <p:nvSpPr>
                <p:cNvPr id="425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0008980" y="5925488"/>
                  <a:ext cx="2202328" cy="5455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80200" tIns="40101" rIns="80200" bIns="40101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55471">
                    <a:defRPr/>
                  </a:pPr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 - </a:t>
                  </a:r>
                  <a:r>
                    <a:rPr lang="ru-RU" altLang="ru-RU" sz="1000" b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износ электроэнергетических </a:t>
                  </a:r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систем </a:t>
                  </a:r>
                </a:p>
              </p:txBody>
            </p:sp>
            <p:sp>
              <p:nvSpPr>
                <p:cNvPr id="426" name="Прямоугольник 425"/>
                <p:cNvSpPr/>
                <p:nvPr/>
              </p:nvSpPr>
              <p:spPr>
                <a:xfrm>
                  <a:off x="9438681" y="5747122"/>
                  <a:ext cx="658385" cy="230603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68571" tIns="34286" rIns="68571" bIns="34286" anchor="ctr"/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/>
                  <a:r>
                    <a:rPr lang="ru-RU" sz="800" kern="0" dirty="0">
                      <a:solidFill>
                        <a:prstClr val="black"/>
                      </a:solidFill>
                      <a:cs typeface="Times New Roman" panose="02020603050405020304" pitchFamily="18" charset="0"/>
                    </a:rPr>
                    <a:t>19/330</a:t>
                  </a:r>
                </a:p>
              </p:txBody>
            </p:sp>
            <p:sp>
              <p:nvSpPr>
                <p:cNvPr id="42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0025082" y="5647837"/>
                  <a:ext cx="1868848" cy="3973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73" tIns="63988" rIns="127973" bIns="63988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кол-во домов /населения</a:t>
                  </a:r>
                </a:p>
              </p:txBody>
            </p:sp>
          </p:grpSp>
          <p:sp>
            <p:nvSpPr>
              <p:cNvPr id="419" name="Text Box 97"/>
              <p:cNvSpPr txBox="1">
                <a:spLocks noChangeArrowheads="1"/>
              </p:cNvSpPr>
              <p:nvPr/>
            </p:nvSpPr>
            <p:spPr bwMode="auto">
              <a:xfrm>
                <a:off x="7335606" y="5464351"/>
                <a:ext cx="1948620" cy="18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 количество </a:t>
                </a:r>
                <a:r>
                  <a:rPr lang="ru-RU" altLang="ru-RU" sz="1000" b="0" kern="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осадков (УГМС), </a:t>
                </a: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мм</a:t>
                </a:r>
              </a:p>
            </p:txBody>
          </p:sp>
          <p:sp>
            <p:nvSpPr>
              <p:cNvPr id="420" name="TextBox 23"/>
              <p:cNvSpPr txBox="1"/>
              <p:nvPr/>
            </p:nvSpPr>
            <p:spPr>
              <a:xfrm>
                <a:off x="7029503" y="5479167"/>
                <a:ext cx="383894" cy="181793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2321">
                  <a:defRPr/>
                </a:pPr>
                <a:r>
                  <a:rPr lang="ru-RU" sz="100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21" name="TextBox 23"/>
              <p:cNvSpPr txBox="1"/>
              <p:nvPr/>
            </p:nvSpPr>
            <p:spPr>
              <a:xfrm>
                <a:off x="7041092" y="5647261"/>
                <a:ext cx="372305" cy="181793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2321">
                  <a:defRPr/>
                </a:pPr>
                <a:r>
                  <a:rPr lang="ru-RU" sz="1000" kern="0" dirty="0" smtClean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15</a:t>
                </a:r>
                <a:endParaRPr lang="ru-RU" sz="1000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2" name="Text Box 97"/>
              <p:cNvSpPr txBox="1">
                <a:spLocks noChangeArrowheads="1"/>
              </p:cNvSpPr>
              <p:nvPr/>
            </p:nvSpPr>
            <p:spPr bwMode="auto">
              <a:xfrm>
                <a:off x="7449857" y="5637358"/>
                <a:ext cx="1659776" cy="18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 порывы ветра (УГМС), м/с</a:t>
                </a:r>
              </a:p>
            </p:txBody>
          </p:sp>
        </p:grpSp>
        <p:pic>
          <p:nvPicPr>
            <p:cNvPr id="415" name="Рисунок 4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99635" y="5141222"/>
              <a:ext cx="649048" cy="1206564"/>
            </a:xfrm>
            <a:prstGeom prst="rect">
              <a:avLst/>
            </a:prstGeom>
          </p:spPr>
        </p:pic>
        <p:pic>
          <p:nvPicPr>
            <p:cNvPr id="416" name="Рисунок 4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7604" y="4711550"/>
              <a:ext cx="2310493" cy="215263"/>
            </a:xfrm>
            <a:prstGeom prst="rect">
              <a:avLst/>
            </a:prstGeom>
          </p:spPr>
        </p:pic>
      </p:grpSp>
      <p:sp>
        <p:nvSpPr>
          <p:cNvPr id="409" name="Rectangle 152"/>
          <p:cNvSpPr>
            <a:spLocks noChangeArrowheads="1"/>
          </p:cNvSpPr>
          <p:nvPr/>
        </p:nvSpPr>
        <p:spPr bwMode="auto">
          <a:xfrm>
            <a:off x="10457241" y="6311578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Краснодарскому краю</a:t>
            </a:r>
            <a:endParaRPr lang="ru-RU" altLang="ru-RU" sz="700" i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 № 7</a:t>
            </a:r>
          </a:p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16:00 </a:t>
            </a:r>
            <a:r>
              <a:rPr lang="ru-RU" alt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10.08.2023 </a:t>
            </a:r>
            <a:endParaRPr lang="ru-RU" altLang="ru-RU" sz="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Исп. </a:t>
            </a:r>
            <a:r>
              <a:rPr lang="ru-RU" alt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А.Ю. Годлевская</a:t>
            </a:r>
          </a:p>
          <a:p>
            <a:pPr lvl="0" defTabSz="1727942">
              <a:spcBef>
                <a:spcPct val="0"/>
              </a:spcBef>
            </a:pPr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3220-5507</a:t>
            </a:r>
          </a:p>
        </p:txBody>
      </p:sp>
      <p:grpSp>
        <p:nvGrpSpPr>
          <p:cNvPr id="408" name="Группа 407"/>
          <p:cNvGrpSpPr/>
          <p:nvPr/>
        </p:nvGrpSpPr>
        <p:grpSpPr>
          <a:xfrm>
            <a:off x="4271849" y="2264573"/>
            <a:ext cx="1581368" cy="723767"/>
            <a:chOff x="406713" y="1180365"/>
            <a:chExt cx="1581368" cy="723767"/>
          </a:xfrm>
        </p:grpSpPr>
        <p:cxnSp>
          <p:nvCxnSpPr>
            <p:cNvPr id="439" name="Прямая соединительная линия 438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0" name="Прямая соединительная линия 439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1" name="Скругленный прямоугольник 440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34%</a:t>
              </a:r>
            </a:p>
          </p:txBody>
        </p:sp>
        <p:sp>
          <p:nvSpPr>
            <p:cNvPr id="442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12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443" name="Прямоугольник 442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546/471 </a:t>
              </a:r>
              <a:endPara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4" name="Прямоугольник 443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35795/105025 </a:t>
              </a:r>
            </a:p>
          </p:txBody>
        </p:sp>
        <p:sp>
          <p:nvSpPr>
            <p:cNvPr id="445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/>
                <a:t>Каневской р-н</a:t>
              </a:r>
            </a:p>
          </p:txBody>
        </p:sp>
        <p:sp>
          <p:nvSpPr>
            <p:cNvPr id="446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858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981" y="722989"/>
            <a:ext cx="12192716" cy="6127198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11461411" y="76626"/>
            <a:ext cx="625999" cy="526433"/>
            <a:chOff x="9625856" y="4064"/>
            <a:chExt cx="625999" cy="526433"/>
          </a:xfrm>
        </p:grpSpPr>
        <p:sp>
          <p:nvSpPr>
            <p:cNvPr id="5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01780" tIns="50892" rIns="101780" bIns="50892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20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17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2" name="Text Box 2"/>
          <p:cNvSpPr txBox="1">
            <a:spLocks noChangeArrowheads="1"/>
          </p:cNvSpPr>
          <p:nvPr/>
        </p:nvSpPr>
        <p:spPr bwMode="auto">
          <a:xfrm>
            <a:off x="-7937" y="-117"/>
            <a:ext cx="12199937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МАТЕРИАЛЫ ПО ОСАДКАМ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 КРАСНОДАРСКОГО КРАЯ</a:t>
            </a:r>
          </a:p>
          <a:p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 НАРУШЕНИЯ ЭЛЕКТРОСНАБЖЕНИЯ </a:t>
            </a:r>
            <a:r>
              <a:rPr lang="ru-RU" alt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11.08.2023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4" name="Прямоугольная выноска 4"/>
          <p:cNvSpPr>
            <a:spLocks noChangeArrowheads="1"/>
          </p:cNvSpPr>
          <p:nvPr/>
        </p:nvSpPr>
        <p:spPr bwMode="auto">
          <a:xfrm>
            <a:off x="3092689" y="5666"/>
            <a:ext cx="5966643" cy="701733"/>
          </a:xfrm>
          <a:prstGeom prst="wedgeRectCallout">
            <a:avLst>
              <a:gd name="adj1" fmla="val 57307"/>
              <a:gd name="adj2" fmla="val -18442"/>
            </a:avLst>
          </a:prstGeom>
          <a:noFill/>
          <a:ln w="9525" algn="ctr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/>
          </a:p>
        </p:txBody>
      </p:sp>
      <p:grpSp>
        <p:nvGrpSpPr>
          <p:cNvPr id="412" name="Группа 411"/>
          <p:cNvGrpSpPr/>
          <p:nvPr/>
        </p:nvGrpSpPr>
        <p:grpSpPr>
          <a:xfrm>
            <a:off x="9479132" y="2577977"/>
            <a:ext cx="3131213" cy="3743622"/>
            <a:chOff x="7765301" y="4457439"/>
            <a:chExt cx="2974026" cy="3743622"/>
          </a:xfrm>
        </p:grpSpPr>
        <p:grpSp>
          <p:nvGrpSpPr>
            <p:cNvPr id="414" name="Группа 413"/>
            <p:cNvGrpSpPr/>
            <p:nvPr/>
          </p:nvGrpSpPr>
          <p:grpSpPr>
            <a:xfrm>
              <a:off x="7765301" y="4457439"/>
              <a:ext cx="2974026" cy="3743622"/>
              <a:chOff x="6897578" y="4082211"/>
              <a:chExt cx="2644738" cy="2764039"/>
            </a:xfrm>
          </p:grpSpPr>
          <p:sp>
            <p:nvSpPr>
              <p:cNvPr id="417" name="Text Box 97"/>
              <p:cNvSpPr txBox="1">
                <a:spLocks noChangeArrowheads="1"/>
              </p:cNvSpPr>
              <p:nvPr/>
            </p:nvSpPr>
            <p:spPr bwMode="auto">
              <a:xfrm>
                <a:off x="7066917" y="6209278"/>
                <a:ext cx="1460939" cy="152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2" tIns="63992" rIns="127982" bIns="63992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 altLang="ru-RU" sz="5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418" name="Группа 417"/>
              <p:cNvGrpSpPr/>
              <p:nvPr/>
            </p:nvGrpSpPr>
            <p:grpSpPr>
              <a:xfrm>
                <a:off x="6897578" y="4082211"/>
                <a:ext cx="2644738" cy="2764039"/>
                <a:chOff x="9401428" y="1559479"/>
                <a:chExt cx="3026400" cy="5253681"/>
              </a:xfrm>
            </p:grpSpPr>
            <p:grpSp>
              <p:nvGrpSpPr>
                <p:cNvPr id="423" name="Группа 422"/>
                <p:cNvGrpSpPr/>
                <p:nvPr/>
              </p:nvGrpSpPr>
              <p:grpSpPr>
                <a:xfrm>
                  <a:off x="9401428" y="1559479"/>
                  <a:ext cx="3026400" cy="5253681"/>
                  <a:chOff x="6759623" y="3727167"/>
                  <a:chExt cx="2464767" cy="3113013"/>
                </a:xfrm>
              </p:grpSpPr>
              <p:sp>
                <p:nvSpPr>
                  <p:cNvPr id="428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6759623" y="3767481"/>
                    <a:ext cx="2134158" cy="3072699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2321">
                      <a:defRPr/>
                    </a:pPr>
                    <a:endParaRPr lang="ru-RU" altLang="ru-RU" sz="800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9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65774" y="5712496"/>
                    <a:ext cx="1833906" cy="3634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прогноз нарушения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ЛЭП </a:t>
                    </a:r>
                    <a:r>
                      <a:rPr lang="ru-RU" altLang="ru-RU" sz="1000" b="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(УГМС)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30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74325" y="3727167"/>
                    <a:ext cx="1606383" cy="2418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Условные обозначения</a:t>
                    </a:r>
                  </a:p>
                </p:txBody>
              </p:sp>
              <p:sp>
                <p:nvSpPr>
                  <p:cNvPr id="431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87581" y="6232909"/>
                    <a:ext cx="1609849" cy="20984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ru-RU" altLang="ru-RU" sz="800" b="0" dirty="0">
                      <a:solidFill>
                        <a:srgbClr val="000000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2" name="TextBox 10"/>
                  <p:cNvSpPr txBox="1"/>
                  <p:nvPr/>
                </p:nvSpPr>
                <p:spPr>
                  <a:xfrm>
                    <a:off x="6844151" y="6597757"/>
                    <a:ext cx="591514" cy="204745"/>
                  </a:xfrm>
                  <a:prstGeom prst="rect">
                    <a:avLst/>
                  </a:prstGeom>
                  <a:solidFill>
                    <a:schemeClr val="bg1"/>
                  </a:solidFill>
                  <a:effectLst>
                    <a:softEdge rad="63500"/>
                  </a:effectLst>
                </p:spPr>
                <p:txBody>
                  <a:bodyPr wrap="square" rtlCol="0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 defTabSz="912321">
                      <a:defRPr/>
                    </a:pPr>
                    <a:r>
                      <a:rPr lang="ru-RU" sz="1000" dirty="0" smtClean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Город</a:t>
                    </a:r>
                    <a:endPara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33" name="Полилиния 432"/>
                  <p:cNvSpPr/>
                  <p:nvPr/>
                </p:nvSpPr>
                <p:spPr>
                  <a:xfrm>
                    <a:off x="6881233" y="5740396"/>
                    <a:ext cx="324905" cy="204788"/>
                  </a:xfrm>
                  <a:custGeom>
                    <a:avLst/>
                    <a:gdLst>
                      <a:gd name="connsiteX0" fmla="*/ 42863 w 324905"/>
                      <a:gd name="connsiteY0" fmla="*/ 28575 h 204788"/>
                      <a:gd name="connsiteX1" fmla="*/ 47625 w 324905"/>
                      <a:gd name="connsiteY1" fmla="*/ 4763 h 204788"/>
                      <a:gd name="connsiteX2" fmla="*/ 61913 w 324905"/>
                      <a:gd name="connsiteY2" fmla="*/ 0 h 204788"/>
                      <a:gd name="connsiteX3" fmla="*/ 95250 w 324905"/>
                      <a:gd name="connsiteY3" fmla="*/ 4763 h 204788"/>
                      <a:gd name="connsiteX4" fmla="*/ 200025 w 324905"/>
                      <a:gd name="connsiteY4" fmla="*/ 9525 h 204788"/>
                      <a:gd name="connsiteX5" fmla="*/ 252413 w 324905"/>
                      <a:gd name="connsiteY5" fmla="*/ 14288 h 204788"/>
                      <a:gd name="connsiteX6" fmla="*/ 280988 w 324905"/>
                      <a:gd name="connsiteY6" fmla="*/ 23813 h 204788"/>
                      <a:gd name="connsiteX7" fmla="*/ 285750 w 324905"/>
                      <a:gd name="connsiteY7" fmla="*/ 52388 h 204788"/>
                      <a:gd name="connsiteX8" fmla="*/ 300038 w 324905"/>
                      <a:gd name="connsiteY8" fmla="*/ 57150 h 204788"/>
                      <a:gd name="connsiteX9" fmla="*/ 314325 w 324905"/>
                      <a:gd name="connsiteY9" fmla="*/ 66675 h 204788"/>
                      <a:gd name="connsiteX10" fmla="*/ 323850 w 324905"/>
                      <a:gd name="connsiteY10" fmla="*/ 80963 h 204788"/>
                      <a:gd name="connsiteX11" fmla="*/ 319088 w 324905"/>
                      <a:gd name="connsiteY11" fmla="*/ 180975 h 204788"/>
                      <a:gd name="connsiteX12" fmla="*/ 300038 w 324905"/>
                      <a:gd name="connsiteY12" fmla="*/ 185738 h 204788"/>
                      <a:gd name="connsiteX13" fmla="*/ 228600 w 324905"/>
                      <a:gd name="connsiteY13" fmla="*/ 190500 h 204788"/>
                      <a:gd name="connsiteX14" fmla="*/ 209550 w 324905"/>
                      <a:gd name="connsiteY14" fmla="*/ 195263 h 204788"/>
                      <a:gd name="connsiteX15" fmla="*/ 185738 w 324905"/>
                      <a:gd name="connsiteY15" fmla="*/ 200025 h 204788"/>
                      <a:gd name="connsiteX16" fmla="*/ 171450 w 324905"/>
                      <a:gd name="connsiteY16" fmla="*/ 204788 h 204788"/>
                      <a:gd name="connsiteX17" fmla="*/ 152400 w 324905"/>
                      <a:gd name="connsiteY17" fmla="*/ 190500 h 204788"/>
                      <a:gd name="connsiteX18" fmla="*/ 138113 w 324905"/>
                      <a:gd name="connsiteY18" fmla="*/ 180975 h 204788"/>
                      <a:gd name="connsiteX19" fmla="*/ 123825 w 324905"/>
                      <a:gd name="connsiteY19" fmla="*/ 166688 h 204788"/>
                      <a:gd name="connsiteX20" fmla="*/ 95250 w 324905"/>
                      <a:gd name="connsiteY20" fmla="*/ 152400 h 204788"/>
                      <a:gd name="connsiteX21" fmla="*/ 42863 w 324905"/>
                      <a:gd name="connsiteY21" fmla="*/ 147638 h 204788"/>
                      <a:gd name="connsiteX22" fmla="*/ 14288 w 324905"/>
                      <a:gd name="connsiteY22" fmla="*/ 133350 h 204788"/>
                      <a:gd name="connsiteX23" fmla="*/ 4763 w 324905"/>
                      <a:gd name="connsiteY23" fmla="*/ 119063 h 204788"/>
                      <a:gd name="connsiteX24" fmla="*/ 0 w 324905"/>
                      <a:gd name="connsiteY24" fmla="*/ 104775 h 204788"/>
                      <a:gd name="connsiteX25" fmla="*/ 19050 w 324905"/>
                      <a:gd name="connsiteY25" fmla="*/ 42863 h 204788"/>
                      <a:gd name="connsiteX26" fmla="*/ 42863 w 324905"/>
                      <a:gd name="connsiteY26" fmla="*/ 28575 h 204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>
                      <a:defRPr/>
                    </a:pPr>
                    <a:endParaRPr lang="ru-RU" sz="8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4" name="Прямоугольник 433"/>
                  <p:cNvSpPr/>
                  <p:nvPr/>
                </p:nvSpPr>
                <p:spPr>
                  <a:xfrm>
                    <a:off x="6789967" y="6011515"/>
                    <a:ext cx="527227" cy="138165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>
                      <a:defRPr/>
                    </a:pPr>
                    <a:r>
                      <a:rPr lang="ru-RU" sz="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321/20</a:t>
                    </a:r>
                  </a:p>
                </p:txBody>
              </p:sp>
              <p:sp>
                <p:nvSpPr>
                  <p:cNvPr id="435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49111" y="6567185"/>
                    <a:ext cx="1831079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муниципальное образование</a:t>
                    </a:r>
                  </a:p>
                </p:txBody>
              </p:sp>
              <p:sp>
                <p:nvSpPr>
                  <p:cNvPr id="436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27897" y="4656852"/>
                    <a:ext cx="1896493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линии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электропередач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37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66267" y="5973077"/>
                    <a:ext cx="1898652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</a:t>
                    </a:r>
                    <a:r>
                      <a: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протяженность ЛЭП/ТП (шт.)</a:t>
                    </a:r>
                  </a:p>
                </p:txBody>
              </p:sp>
              <p:sp>
                <p:nvSpPr>
                  <p:cNvPr id="438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29220" y="4063712"/>
                    <a:ext cx="873125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осадки, мм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424" name="Скругленный прямоугольник 423"/>
                <p:cNvSpPr/>
                <p:nvPr/>
              </p:nvSpPr>
              <p:spPr>
                <a:xfrm>
                  <a:off x="9637258" y="6127238"/>
                  <a:ext cx="282820" cy="225201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/>
                  <a:r>
                    <a:rPr lang="ru-RU" sz="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60%</a:t>
                  </a:r>
                </a:p>
              </p:txBody>
            </p:sp>
            <p:sp>
              <p:nvSpPr>
                <p:cNvPr id="425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0008980" y="5925488"/>
                  <a:ext cx="2202328" cy="5455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80200" tIns="40101" rIns="80200" bIns="40101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55471">
                    <a:defRPr/>
                  </a:pPr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 - </a:t>
                  </a:r>
                  <a:r>
                    <a:rPr lang="ru-RU" altLang="ru-RU" sz="1000" b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износ электроэнергетических </a:t>
                  </a:r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систем </a:t>
                  </a:r>
                </a:p>
              </p:txBody>
            </p:sp>
            <p:sp>
              <p:nvSpPr>
                <p:cNvPr id="426" name="Прямоугольник 425"/>
                <p:cNvSpPr/>
                <p:nvPr/>
              </p:nvSpPr>
              <p:spPr>
                <a:xfrm>
                  <a:off x="9438681" y="5747122"/>
                  <a:ext cx="658385" cy="230603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68571" tIns="34286" rIns="68571" bIns="34286" anchor="ctr"/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/>
                  <a:r>
                    <a:rPr lang="ru-RU" sz="800" kern="0" dirty="0">
                      <a:solidFill>
                        <a:prstClr val="black"/>
                      </a:solidFill>
                      <a:cs typeface="Times New Roman" panose="02020603050405020304" pitchFamily="18" charset="0"/>
                    </a:rPr>
                    <a:t>19/330</a:t>
                  </a:r>
                </a:p>
              </p:txBody>
            </p:sp>
            <p:sp>
              <p:nvSpPr>
                <p:cNvPr id="42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0025082" y="5647837"/>
                  <a:ext cx="1868848" cy="3973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73" tIns="63988" rIns="127973" bIns="63988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кол-во домов /населения</a:t>
                  </a:r>
                </a:p>
              </p:txBody>
            </p:sp>
          </p:grpSp>
          <p:sp>
            <p:nvSpPr>
              <p:cNvPr id="419" name="Text Box 97"/>
              <p:cNvSpPr txBox="1">
                <a:spLocks noChangeArrowheads="1"/>
              </p:cNvSpPr>
              <p:nvPr/>
            </p:nvSpPr>
            <p:spPr bwMode="auto">
              <a:xfrm>
                <a:off x="7335606" y="5464351"/>
                <a:ext cx="1948620" cy="18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 количество </a:t>
                </a:r>
                <a:r>
                  <a:rPr lang="ru-RU" altLang="ru-RU" sz="1000" b="0" kern="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осадков (УГМС), </a:t>
                </a: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мм</a:t>
                </a:r>
              </a:p>
            </p:txBody>
          </p:sp>
          <p:sp>
            <p:nvSpPr>
              <p:cNvPr id="420" name="TextBox 23"/>
              <p:cNvSpPr txBox="1"/>
              <p:nvPr/>
            </p:nvSpPr>
            <p:spPr>
              <a:xfrm>
                <a:off x="7029503" y="5479167"/>
                <a:ext cx="383894" cy="181793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2321">
                  <a:defRPr/>
                </a:pPr>
                <a:r>
                  <a:rPr lang="ru-RU" sz="100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21" name="TextBox 23"/>
              <p:cNvSpPr txBox="1"/>
              <p:nvPr/>
            </p:nvSpPr>
            <p:spPr>
              <a:xfrm>
                <a:off x="7041092" y="5647261"/>
                <a:ext cx="372305" cy="181793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2321">
                  <a:defRPr/>
                </a:pPr>
                <a:r>
                  <a:rPr lang="ru-RU" sz="1000" kern="0" dirty="0" smtClean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15</a:t>
                </a:r>
                <a:endParaRPr lang="ru-RU" sz="1000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2" name="Text Box 97"/>
              <p:cNvSpPr txBox="1">
                <a:spLocks noChangeArrowheads="1"/>
              </p:cNvSpPr>
              <p:nvPr/>
            </p:nvSpPr>
            <p:spPr bwMode="auto">
              <a:xfrm>
                <a:off x="7449857" y="5637358"/>
                <a:ext cx="1659776" cy="18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 порывы ветра (УГМС), м/с</a:t>
                </a:r>
              </a:p>
            </p:txBody>
          </p:sp>
        </p:grpSp>
        <p:pic>
          <p:nvPicPr>
            <p:cNvPr id="415" name="Рисунок 4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99635" y="5141222"/>
              <a:ext cx="649048" cy="1206564"/>
            </a:xfrm>
            <a:prstGeom prst="rect">
              <a:avLst/>
            </a:prstGeom>
          </p:spPr>
        </p:pic>
        <p:pic>
          <p:nvPicPr>
            <p:cNvPr id="416" name="Рисунок 4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7604" y="4711550"/>
              <a:ext cx="2310493" cy="215263"/>
            </a:xfrm>
            <a:prstGeom prst="rect">
              <a:avLst/>
            </a:prstGeom>
          </p:spPr>
        </p:pic>
      </p:grpSp>
      <p:sp>
        <p:nvSpPr>
          <p:cNvPr id="409" name="Rectangle 152"/>
          <p:cNvSpPr>
            <a:spLocks noChangeArrowheads="1"/>
          </p:cNvSpPr>
          <p:nvPr/>
        </p:nvSpPr>
        <p:spPr bwMode="auto">
          <a:xfrm>
            <a:off x="10457241" y="6311578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Краснодарскому краю</a:t>
            </a:r>
            <a:endParaRPr lang="ru-RU" altLang="ru-RU" sz="700" i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 № 7</a:t>
            </a:r>
          </a:p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16:00 </a:t>
            </a:r>
            <a:r>
              <a:rPr lang="ru-RU" alt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10.08.2023 </a:t>
            </a:r>
            <a:endParaRPr lang="ru-RU" altLang="ru-RU" sz="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Исп. </a:t>
            </a:r>
            <a:r>
              <a:rPr lang="ru-RU" alt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А.Ю. Годлевская</a:t>
            </a:r>
          </a:p>
          <a:p>
            <a:pPr lvl="0" defTabSz="1727942">
              <a:spcBef>
                <a:spcPct val="0"/>
              </a:spcBef>
            </a:pPr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3220-5507</a:t>
            </a:r>
          </a:p>
        </p:txBody>
      </p:sp>
      <p:grpSp>
        <p:nvGrpSpPr>
          <p:cNvPr id="398" name="Группа 397"/>
          <p:cNvGrpSpPr/>
          <p:nvPr/>
        </p:nvGrpSpPr>
        <p:grpSpPr>
          <a:xfrm>
            <a:off x="5099350" y="1138601"/>
            <a:ext cx="1581368" cy="723767"/>
            <a:chOff x="406713" y="1180365"/>
            <a:chExt cx="1581368" cy="723767"/>
          </a:xfrm>
        </p:grpSpPr>
        <p:cxnSp>
          <p:nvCxnSpPr>
            <p:cNvPr id="399" name="Прямая соединительная линия 398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Прямая соединительная линия 399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1" name="Скругленный прямоугольник 400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16%</a:t>
              </a:r>
            </a:p>
          </p:txBody>
        </p:sp>
        <p:sp>
          <p:nvSpPr>
            <p:cNvPr id="402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8</a:t>
              </a:r>
            </a:p>
          </p:txBody>
        </p:sp>
        <p:sp>
          <p:nvSpPr>
            <p:cNvPr id="403" name="Прямоугольник 402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1577/597 </a:t>
              </a:r>
              <a:endPara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4" name="Прямоугольник 403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15821/41799 </a:t>
              </a:r>
            </a:p>
          </p:txBody>
        </p:sp>
        <p:sp>
          <p:nvSpPr>
            <p:cNvPr id="405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 err="1"/>
                <a:t>Староминский</a:t>
              </a:r>
              <a:r>
                <a:rPr lang="ru-RU" sz="900" dirty="0"/>
                <a:t> р-н</a:t>
              </a:r>
            </a:p>
          </p:txBody>
        </p:sp>
        <p:sp>
          <p:nvSpPr>
            <p:cNvPr id="406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687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30" y="722989"/>
            <a:ext cx="12203883" cy="617901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11461411" y="76626"/>
            <a:ext cx="625999" cy="526433"/>
            <a:chOff x="9625856" y="4064"/>
            <a:chExt cx="625999" cy="526433"/>
          </a:xfrm>
        </p:grpSpPr>
        <p:sp>
          <p:nvSpPr>
            <p:cNvPr id="5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01780" tIns="50892" rIns="101780" bIns="50892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20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17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2" name="Text Box 2"/>
          <p:cNvSpPr txBox="1">
            <a:spLocks noChangeArrowheads="1"/>
          </p:cNvSpPr>
          <p:nvPr/>
        </p:nvSpPr>
        <p:spPr bwMode="auto">
          <a:xfrm>
            <a:off x="-7937" y="-117"/>
            <a:ext cx="12199937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МАТЕРИАЛЫ ПО ОСАДКАМ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 КРАСНОДАРСКОГО КРАЯ</a:t>
            </a:r>
          </a:p>
          <a:p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 НАРУШЕНИЯ ЭЛЕКТРОСНАБЖЕНИЯ </a:t>
            </a:r>
            <a:r>
              <a:rPr lang="ru-RU" alt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11.08.2023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4" name="Прямоугольная выноска 4"/>
          <p:cNvSpPr>
            <a:spLocks noChangeArrowheads="1"/>
          </p:cNvSpPr>
          <p:nvPr/>
        </p:nvSpPr>
        <p:spPr bwMode="auto">
          <a:xfrm>
            <a:off x="3092689" y="5666"/>
            <a:ext cx="5966643" cy="701733"/>
          </a:xfrm>
          <a:prstGeom prst="wedgeRectCallout">
            <a:avLst>
              <a:gd name="adj1" fmla="val 57307"/>
              <a:gd name="adj2" fmla="val -18442"/>
            </a:avLst>
          </a:prstGeom>
          <a:noFill/>
          <a:ln w="9525" algn="ctr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/>
          </a:p>
        </p:txBody>
      </p:sp>
      <p:grpSp>
        <p:nvGrpSpPr>
          <p:cNvPr id="412" name="Группа 411"/>
          <p:cNvGrpSpPr/>
          <p:nvPr/>
        </p:nvGrpSpPr>
        <p:grpSpPr>
          <a:xfrm>
            <a:off x="9479132" y="2577977"/>
            <a:ext cx="3131213" cy="3743622"/>
            <a:chOff x="7765301" y="4457439"/>
            <a:chExt cx="2974026" cy="3743622"/>
          </a:xfrm>
        </p:grpSpPr>
        <p:grpSp>
          <p:nvGrpSpPr>
            <p:cNvPr id="414" name="Группа 413"/>
            <p:cNvGrpSpPr/>
            <p:nvPr/>
          </p:nvGrpSpPr>
          <p:grpSpPr>
            <a:xfrm>
              <a:off x="7765301" y="4457439"/>
              <a:ext cx="2974026" cy="3743622"/>
              <a:chOff x="6897578" y="4082211"/>
              <a:chExt cx="2644738" cy="2764039"/>
            </a:xfrm>
          </p:grpSpPr>
          <p:sp>
            <p:nvSpPr>
              <p:cNvPr id="417" name="Text Box 97"/>
              <p:cNvSpPr txBox="1">
                <a:spLocks noChangeArrowheads="1"/>
              </p:cNvSpPr>
              <p:nvPr/>
            </p:nvSpPr>
            <p:spPr bwMode="auto">
              <a:xfrm>
                <a:off x="7066917" y="6209278"/>
                <a:ext cx="1460939" cy="152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2" tIns="63992" rIns="127982" bIns="63992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 altLang="ru-RU" sz="5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418" name="Группа 417"/>
              <p:cNvGrpSpPr/>
              <p:nvPr/>
            </p:nvGrpSpPr>
            <p:grpSpPr>
              <a:xfrm>
                <a:off x="6897578" y="4082211"/>
                <a:ext cx="2644738" cy="2764039"/>
                <a:chOff x="9401428" y="1559479"/>
                <a:chExt cx="3026400" cy="5253681"/>
              </a:xfrm>
            </p:grpSpPr>
            <p:grpSp>
              <p:nvGrpSpPr>
                <p:cNvPr id="423" name="Группа 422"/>
                <p:cNvGrpSpPr/>
                <p:nvPr/>
              </p:nvGrpSpPr>
              <p:grpSpPr>
                <a:xfrm>
                  <a:off x="9401428" y="1559479"/>
                  <a:ext cx="3026400" cy="5253681"/>
                  <a:chOff x="6759623" y="3727167"/>
                  <a:chExt cx="2464767" cy="3113013"/>
                </a:xfrm>
              </p:grpSpPr>
              <p:sp>
                <p:nvSpPr>
                  <p:cNvPr id="428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6759623" y="3767481"/>
                    <a:ext cx="2134158" cy="3072699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2321">
                      <a:defRPr/>
                    </a:pPr>
                    <a:endParaRPr lang="ru-RU" altLang="ru-RU" sz="800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9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65774" y="5712496"/>
                    <a:ext cx="1833906" cy="3634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прогноз нарушения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ЛЭП </a:t>
                    </a:r>
                    <a:r>
                      <a:rPr lang="ru-RU" altLang="ru-RU" sz="1000" b="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(УГМС)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30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74325" y="3727167"/>
                    <a:ext cx="1606383" cy="2418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Условные обозначения</a:t>
                    </a:r>
                  </a:p>
                </p:txBody>
              </p:sp>
              <p:sp>
                <p:nvSpPr>
                  <p:cNvPr id="431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87581" y="6232909"/>
                    <a:ext cx="1609849" cy="20984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ru-RU" altLang="ru-RU" sz="800" b="0" dirty="0">
                      <a:solidFill>
                        <a:srgbClr val="000000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2" name="TextBox 10"/>
                  <p:cNvSpPr txBox="1"/>
                  <p:nvPr/>
                </p:nvSpPr>
                <p:spPr>
                  <a:xfrm>
                    <a:off x="6844151" y="6597757"/>
                    <a:ext cx="591514" cy="204745"/>
                  </a:xfrm>
                  <a:prstGeom prst="rect">
                    <a:avLst/>
                  </a:prstGeom>
                  <a:solidFill>
                    <a:schemeClr val="bg1"/>
                  </a:solidFill>
                  <a:effectLst>
                    <a:softEdge rad="63500"/>
                  </a:effectLst>
                </p:spPr>
                <p:txBody>
                  <a:bodyPr wrap="square" rtlCol="0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 defTabSz="912321">
                      <a:defRPr/>
                    </a:pPr>
                    <a:r>
                      <a:rPr lang="ru-RU" sz="1000" dirty="0" smtClean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Город</a:t>
                    </a:r>
                    <a:endPara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33" name="Полилиния 432"/>
                  <p:cNvSpPr/>
                  <p:nvPr/>
                </p:nvSpPr>
                <p:spPr>
                  <a:xfrm>
                    <a:off x="6881233" y="5740396"/>
                    <a:ext cx="324905" cy="204788"/>
                  </a:xfrm>
                  <a:custGeom>
                    <a:avLst/>
                    <a:gdLst>
                      <a:gd name="connsiteX0" fmla="*/ 42863 w 324905"/>
                      <a:gd name="connsiteY0" fmla="*/ 28575 h 204788"/>
                      <a:gd name="connsiteX1" fmla="*/ 47625 w 324905"/>
                      <a:gd name="connsiteY1" fmla="*/ 4763 h 204788"/>
                      <a:gd name="connsiteX2" fmla="*/ 61913 w 324905"/>
                      <a:gd name="connsiteY2" fmla="*/ 0 h 204788"/>
                      <a:gd name="connsiteX3" fmla="*/ 95250 w 324905"/>
                      <a:gd name="connsiteY3" fmla="*/ 4763 h 204788"/>
                      <a:gd name="connsiteX4" fmla="*/ 200025 w 324905"/>
                      <a:gd name="connsiteY4" fmla="*/ 9525 h 204788"/>
                      <a:gd name="connsiteX5" fmla="*/ 252413 w 324905"/>
                      <a:gd name="connsiteY5" fmla="*/ 14288 h 204788"/>
                      <a:gd name="connsiteX6" fmla="*/ 280988 w 324905"/>
                      <a:gd name="connsiteY6" fmla="*/ 23813 h 204788"/>
                      <a:gd name="connsiteX7" fmla="*/ 285750 w 324905"/>
                      <a:gd name="connsiteY7" fmla="*/ 52388 h 204788"/>
                      <a:gd name="connsiteX8" fmla="*/ 300038 w 324905"/>
                      <a:gd name="connsiteY8" fmla="*/ 57150 h 204788"/>
                      <a:gd name="connsiteX9" fmla="*/ 314325 w 324905"/>
                      <a:gd name="connsiteY9" fmla="*/ 66675 h 204788"/>
                      <a:gd name="connsiteX10" fmla="*/ 323850 w 324905"/>
                      <a:gd name="connsiteY10" fmla="*/ 80963 h 204788"/>
                      <a:gd name="connsiteX11" fmla="*/ 319088 w 324905"/>
                      <a:gd name="connsiteY11" fmla="*/ 180975 h 204788"/>
                      <a:gd name="connsiteX12" fmla="*/ 300038 w 324905"/>
                      <a:gd name="connsiteY12" fmla="*/ 185738 h 204788"/>
                      <a:gd name="connsiteX13" fmla="*/ 228600 w 324905"/>
                      <a:gd name="connsiteY13" fmla="*/ 190500 h 204788"/>
                      <a:gd name="connsiteX14" fmla="*/ 209550 w 324905"/>
                      <a:gd name="connsiteY14" fmla="*/ 195263 h 204788"/>
                      <a:gd name="connsiteX15" fmla="*/ 185738 w 324905"/>
                      <a:gd name="connsiteY15" fmla="*/ 200025 h 204788"/>
                      <a:gd name="connsiteX16" fmla="*/ 171450 w 324905"/>
                      <a:gd name="connsiteY16" fmla="*/ 204788 h 204788"/>
                      <a:gd name="connsiteX17" fmla="*/ 152400 w 324905"/>
                      <a:gd name="connsiteY17" fmla="*/ 190500 h 204788"/>
                      <a:gd name="connsiteX18" fmla="*/ 138113 w 324905"/>
                      <a:gd name="connsiteY18" fmla="*/ 180975 h 204788"/>
                      <a:gd name="connsiteX19" fmla="*/ 123825 w 324905"/>
                      <a:gd name="connsiteY19" fmla="*/ 166688 h 204788"/>
                      <a:gd name="connsiteX20" fmla="*/ 95250 w 324905"/>
                      <a:gd name="connsiteY20" fmla="*/ 152400 h 204788"/>
                      <a:gd name="connsiteX21" fmla="*/ 42863 w 324905"/>
                      <a:gd name="connsiteY21" fmla="*/ 147638 h 204788"/>
                      <a:gd name="connsiteX22" fmla="*/ 14288 w 324905"/>
                      <a:gd name="connsiteY22" fmla="*/ 133350 h 204788"/>
                      <a:gd name="connsiteX23" fmla="*/ 4763 w 324905"/>
                      <a:gd name="connsiteY23" fmla="*/ 119063 h 204788"/>
                      <a:gd name="connsiteX24" fmla="*/ 0 w 324905"/>
                      <a:gd name="connsiteY24" fmla="*/ 104775 h 204788"/>
                      <a:gd name="connsiteX25" fmla="*/ 19050 w 324905"/>
                      <a:gd name="connsiteY25" fmla="*/ 42863 h 204788"/>
                      <a:gd name="connsiteX26" fmla="*/ 42863 w 324905"/>
                      <a:gd name="connsiteY26" fmla="*/ 28575 h 204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>
                      <a:defRPr/>
                    </a:pPr>
                    <a:endParaRPr lang="ru-RU" sz="8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4" name="Прямоугольник 433"/>
                  <p:cNvSpPr/>
                  <p:nvPr/>
                </p:nvSpPr>
                <p:spPr>
                  <a:xfrm>
                    <a:off x="6789967" y="6011515"/>
                    <a:ext cx="527227" cy="138165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>
                      <a:defRPr/>
                    </a:pPr>
                    <a:r>
                      <a:rPr lang="ru-RU" sz="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321/20</a:t>
                    </a:r>
                  </a:p>
                </p:txBody>
              </p:sp>
              <p:sp>
                <p:nvSpPr>
                  <p:cNvPr id="435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49111" y="6567185"/>
                    <a:ext cx="1831079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муниципальное образование</a:t>
                    </a:r>
                  </a:p>
                </p:txBody>
              </p:sp>
              <p:sp>
                <p:nvSpPr>
                  <p:cNvPr id="436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27897" y="4656852"/>
                    <a:ext cx="1896493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линии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электропередач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37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66267" y="5973077"/>
                    <a:ext cx="1898652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</a:t>
                    </a:r>
                    <a:r>
                      <a: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протяженность ЛЭП/ТП (шт.)</a:t>
                    </a:r>
                  </a:p>
                </p:txBody>
              </p:sp>
              <p:sp>
                <p:nvSpPr>
                  <p:cNvPr id="438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29220" y="4063712"/>
                    <a:ext cx="873125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осадки, мм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424" name="Скругленный прямоугольник 423"/>
                <p:cNvSpPr/>
                <p:nvPr/>
              </p:nvSpPr>
              <p:spPr>
                <a:xfrm>
                  <a:off x="9637258" y="6127238"/>
                  <a:ext cx="282820" cy="225201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/>
                  <a:r>
                    <a:rPr lang="ru-RU" sz="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60%</a:t>
                  </a:r>
                </a:p>
              </p:txBody>
            </p:sp>
            <p:sp>
              <p:nvSpPr>
                <p:cNvPr id="425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0008980" y="5925488"/>
                  <a:ext cx="2202328" cy="5455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80200" tIns="40101" rIns="80200" bIns="40101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55471">
                    <a:defRPr/>
                  </a:pPr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 - </a:t>
                  </a:r>
                  <a:r>
                    <a:rPr lang="ru-RU" altLang="ru-RU" sz="1000" b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износ электроэнергетических </a:t>
                  </a:r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систем </a:t>
                  </a:r>
                </a:p>
              </p:txBody>
            </p:sp>
            <p:sp>
              <p:nvSpPr>
                <p:cNvPr id="426" name="Прямоугольник 425"/>
                <p:cNvSpPr/>
                <p:nvPr/>
              </p:nvSpPr>
              <p:spPr>
                <a:xfrm>
                  <a:off x="9438681" y="5747122"/>
                  <a:ext cx="658385" cy="230603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68571" tIns="34286" rIns="68571" bIns="34286" anchor="ctr"/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/>
                  <a:r>
                    <a:rPr lang="ru-RU" sz="800" kern="0" dirty="0">
                      <a:solidFill>
                        <a:prstClr val="black"/>
                      </a:solidFill>
                      <a:cs typeface="Times New Roman" panose="02020603050405020304" pitchFamily="18" charset="0"/>
                    </a:rPr>
                    <a:t>19/330</a:t>
                  </a:r>
                </a:p>
              </p:txBody>
            </p:sp>
            <p:sp>
              <p:nvSpPr>
                <p:cNvPr id="42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0025082" y="5647837"/>
                  <a:ext cx="1868848" cy="3973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73" tIns="63988" rIns="127973" bIns="63988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кол-во домов /населения</a:t>
                  </a:r>
                </a:p>
              </p:txBody>
            </p:sp>
          </p:grpSp>
          <p:sp>
            <p:nvSpPr>
              <p:cNvPr id="419" name="Text Box 97"/>
              <p:cNvSpPr txBox="1">
                <a:spLocks noChangeArrowheads="1"/>
              </p:cNvSpPr>
              <p:nvPr/>
            </p:nvSpPr>
            <p:spPr bwMode="auto">
              <a:xfrm>
                <a:off x="7335606" y="5464351"/>
                <a:ext cx="1948620" cy="18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 количество </a:t>
                </a:r>
                <a:r>
                  <a:rPr lang="ru-RU" altLang="ru-RU" sz="1000" b="0" kern="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осадков (УГМС), </a:t>
                </a: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мм</a:t>
                </a:r>
              </a:p>
            </p:txBody>
          </p:sp>
          <p:sp>
            <p:nvSpPr>
              <p:cNvPr id="420" name="TextBox 23"/>
              <p:cNvSpPr txBox="1"/>
              <p:nvPr/>
            </p:nvSpPr>
            <p:spPr>
              <a:xfrm>
                <a:off x="7029503" y="5479167"/>
                <a:ext cx="383894" cy="181793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2321">
                  <a:defRPr/>
                </a:pPr>
                <a:r>
                  <a:rPr lang="ru-RU" sz="100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21" name="TextBox 23"/>
              <p:cNvSpPr txBox="1"/>
              <p:nvPr/>
            </p:nvSpPr>
            <p:spPr>
              <a:xfrm>
                <a:off x="7041092" y="5647261"/>
                <a:ext cx="372305" cy="181793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2321">
                  <a:defRPr/>
                </a:pPr>
                <a:r>
                  <a:rPr lang="ru-RU" sz="1000" kern="0" dirty="0" smtClean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15</a:t>
                </a:r>
                <a:endParaRPr lang="ru-RU" sz="1000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2" name="Text Box 97"/>
              <p:cNvSpPr txBox="1">
                <a:spLocks noChangeArrowheads="1"/>
              </p:cNvSpPr>
              <p:nvPr/>
            </p:nvSpPr>
            <p:spPr bwMode="auto">
              <a:xfrm>
                <a:off x="7449857" y="5637358"/>
                <a:ext cx="1659776" cy="18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 порывы ветра (УГМС), м/с</a:t>
                </a:r>
              </a:p>
            </p:txBody>
          </p:sp>
        </p:grpSp>
        <p:pic>
          <p:nvPicPr>
            <p:cNvPr id="415" name="Рисунок 4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99635" y="5141222"/>
              <a:ext cx="649048" cy="1206564"/>
            </a:xfrm>
            <a:prstGeom prst="rect">
              <a:avLst/>
            </a:prstGeom>
          </p:spPr>
        </p:pic>
        <p:pic>
          <p:nvPicPr>
            <p:cNvPr id="416" name="Рисунок 4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7604" y="4711550"/>
              <a:ext cx="2310493" cy="215263"/>
            </a:xfrm>
            <a:prstGeom prst="rect">
              <a:avLst/>
            </a:prstGeom>
          </p:spPr>
        </p:pic>
      </p:grpSp>
      <p:sp>
        <p:nvSpPr>
          <p:cNvPr id="409" name="Rectangle 152"/>
          <p:cNvSpPr>
            <a:spLocks noChangeArrowheads="1"/>
          </p:cNvSpPr>
          <p:nvPr/>
        </p:nvSpPr>
        <p:spPr bwMode="auto">
          <a:xfrm>
            <a:off x="10457241" y="6311578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Краснодарскому краю</a:t>
            </a:r>
            <a:endParaRPr lang="ru-RU" altLang="ru-RU" sz="700" i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 № 7</a:t>
            </a:r>
          </a:p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16:00 </a:t>
            </a:r>
            <a:r>
              <a:rPr lang="ru-RU" alt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10.08.2023 </a:t>
            </a:r>
            <a:endParaRPr lang="ru-RU" altLang="ru-RU" sz="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Исп. </a:t>
            </a:r>
            <a:r>
              <a:rPr lang="ru-RU" alt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А.Ю. Годлевская</a:t>
            </a:r>
          </a:p>
          <a:p>
            <a:pPr lvl="0" defTabSz="1727942">
              <a:spcBef>
                <a:spcPct val="0"/>
              </a:spcBef>
            </a:pPr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3220-5507</a:t>
            </a:r>
          </a:p>
        </p:txBody>
      </p:sp>
      <p:grpSp>
        <p:nvGrpSpPr>
          <p:cNvPr id="407" name="Группа 406"/>
          <p:cNvGrpSpPr/>
          <p:nvPr/>
        </p:nvGrpSpPr>
        <p:grpSpPr>
          <a:xfrm>
            <a:off x="4809009" y="2685467"/>
            <a:ext cx="1581368" cy="723767"/>
            <a:chOff x="406713" y="1180365"/>
            <a:chExt cx="1581368" cy="723767"/>
          </a:xfrm>
        </p:grpSpPr>
        <p:cxnSp>
          <p:nvCxnSpPr>
            <p:cNvPr id="408" name="Прямая соединительная линия 407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Прямая соединительная линия 409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1" name="Скругленный прямоугольник 410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23%</a:t>
              </a:r>
            </a:p>
          </p:txBody>
        </p:sp>
        <p:sp>
          <p:nvSpPr>
            <p:cNvPr id="413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10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439" name="Прямоугольник 438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879/332</a:t>
              </a:r>
            </a:p>
          </p:txBody>
        </p:sp>
        <p:sp>
          <p:nvSpPr>
            <p:cNvPr id="440" name="Прямоугольник 439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23721/68086 </a:t>
              </a:r>
              <a:endParaRPr lang="ru-RU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1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 err="1"/>
                <a:t>Кущевский</a:t>
              </a:r>
              <a:r>
                <a:rPr lang="ru-RU" sz="900" dirty="0"/>
                <a:t> р-н</a:t>
              </a:r>
            </a:p>
          </p:txBody>
        </p:sp>
        <p:sp>
          <p:nvSpPr>
            <p:cNvPr id="442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10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321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96" y="722989"/>
            <a:ext cx="12194696" cy="6213491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11461411" y="76626"/>
            <a:ext cx="625999" cy="526433"/>
            <a:chOff x="9625856" y="4064"/>
            <a:chExt cx="625999" cy="526433"/>
          </a:xfrm>
        </p:grpSpPr>
        <p:sp>
          <p:nvSpPr>
            <p:cNvPr id="5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01780" tIns="50892" rIns="101780" bIns="50892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20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17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2" name="Text Box 2"/>
          <p:cNvSpPr txBox="1">
            <a:spLocks noChangeArrowheads="1"/>
          </p:cNvSpPr>
          <p:nvPr/>
        </p:nvSpPr>
        <p:spPr bwMode="auto">
          <a:xfrm>
            <a:off x="-7937" y="-117"/>
            <a:ext cx="12199937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МАТЕРИАЛЫ ПО ОСАДКАМ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 КРАСНОДАРСКОГО КРАЯ</a:t>
            </a:r>
          </a:p>
          <a:p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 НАРУШЕНИЯ ЭЛЕКТРОСНАБЖЕНИЯ </a:t>
            </a:r>
            <a:r>
              <a:rPr lang="ru-RU" alt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11.08.2023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4" name="Прямоугольная выноска 4"/>
          <p:cNvSpPr>
            <a:spLocks noChangeArrowheads="1"/>
          </p:cNvSpPr>
          <p:nvPr/>
        </p:nvSpPr>
        <p:spPr bwMode="auto">
          <a:xfrm>
            <a:off x="3092689" y="5666"/>
            <a:ext cx="5966643" cy="701733"/>
          </a:xfrm>
          <a:prstGeom prst="wedgeRectCallout">
            <a:avLst>
              <a:gd name="adj1" fmla="val 57307"/>
              <a:gd name="adj2" fmla="val -18442"/>
            </a:avLst>
          </a:prstGeom>
          <a:noFill/>
          <a:ln w="9525" algn="ctr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/>
          </a:p>
        </p:txBody>
      </p:sp>
      <p:grpSp>
        <p:nvGrpSpPr>
          <p:cNvPr id="412" name="Группа 411"/>
          <p:cNvGrpSpPr/>
          <p:nvPr/>
        </p:nvGrpSpPr>
        <p:grpSpPr>
          <a:xfrm>
            <a:off x="9479132" y="2577977"/>
            <a:ext cx="3131213" cy="3743622"/>
            <a:chOff x="7765301" y="4457439"/>
            <a:chExt cx="2974026" cy="3743622"/>
          </a:xfrm>
        </p:grpSpPr>
        <p:grpSp>
          <p:nvGrpSpPr>
            <p:cNvPr id="414" name="Группа 413"/>
            <p:cNvGrpSpPr/>
            <p:nvPr/>
          </p:nvGrpSpPr>
          <p:grpSpPr>
            <a:xfrm>
              <a:off x="7765301" y="4457439"/>
              <a:ext cx="2974026" cy="3743622"/>
              <a:chOff x="6897578" y="4082211"/>
              <a:chExt cx="2644738" cy="2764039"/>
            </a:xfrm>
          </p:grpSpPr>
          <p:sp>
            <p:nvSpPr>
              <p:cNvPr id="417" name="Text Box 97"/>
              <p:cNvSpPr txBox="1">
                <a:spLocks noChangeArrowheads="1"/>
              </p:cNvSpPr>
              <p:nvPr/>
            </p:nvSpPr>
            <p:spPr bwMode="auto">
              <a:xfrm>
                <a:off x="7066917" y="6209278"/>
                <a:ext cx="1460939" cy="152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2" tIns="63992" rIns="127982" bIns="63992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 altLang="ru-RU" sz="5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418" name="Группа 417"/>
              <p:cNvGrpSpPr/>
              <p:nvPr/>
            </p:nvGrpSpPr>
            <p:grpSpPr>
              <a:xfrm>
                <a:off x="6897578" y="4082211"/>
                <a:ext cx="2644738" cy="2764039"/>
                <a:chOff x="9401428" y="1559479"/>
                <a:chExt cx="3026400" cy="5253681"/>
              </a:xfrm>
            </p:grpSpPr>
            <p:grpSp>
              <p:nvGrpSpPr>
                <p:cNvPr id="423" name="Группа 422"/>
                <p:cNvGrpSpPr/>
                <p:nvPr/>
              </p:nvGrpSpPr>
              <p:grpSpPr>
                <a:xfrm>
                  <a:off x="9401428" y="1559479"/>
                  <a:ext cx="3026400" cy="5253681"/>
                  <a:chOff x="6759623" y="3727167"/>
                  <a:chExt cx="2464767" cy="3113013"/>
                </a:xfrm>
              </p:grpSpPr>
              <p:sp>
                <p:nvSpPr>
                  <p:cNvPr id="428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6759623" y="3767481"/>
                    <a:ext cx="2134158" cy="3072699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2321">
                      <a:defRPr/>
                    </a:pPr>
                    <a:endParaRPr lang="ru-RU" altLang="ru-RU" sz="800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9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65774" y="5712496"/>
                    <a:ext cx="1833906" cy="3634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прогноз нарушения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ЛЭП </a:t>
                    </a:r>
                    <a:r>
                      <a:rPr lang="ru-RU" altLang="ru-RU" sz="1000" b="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(УГМС)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30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74325" y="3727167"/>
                    <a:ext cx="1606383" cy="2418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Условные обозначения</a:t>
                    </a:r>
                  </a:p>
                </p:txBody>
              </p:sp>
              <p:sp>
                <p:nvSpPr>
                  <p:cNvPr id="431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87581" y="6232909"/>
                    <a:ext cx="1609849" cy="20984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ru-RU" altLang="ru-RU" sz="800" b="0" dirty="0">
                      <a:solidFill>
                        <a:srgbClr val="000000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2" name="TextBox 10"/>
                  <p:cNvSpPr txBox="1"/>
                  <p:nvPr/>
                </p:nvSpPr>
                <p:spPr>
                  <a:xfrm>
                    <a:off x="6844151" y="6597757"/>
                    <a:ext cx="591514" cy="204745"/>
                  </a:xfrm>
                  <a:prstGeom prst="rect">
                    <a:avLst/>
                  </a:prstGeom>
                  <a:solidFill>
                    <a:schemeClr val="bg1"/>
                  </a:solidFill>
                  <a:effectLst>
                    <a:softEdge rad="63500"/>
                  </a:effectLst>
                </p:spPr>
                <p:txBody>
                  <a:bodyPr wrap="square" rtlCol="0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 defTabSz="912321">
                      <a:defRPr/>
                    </a:pPr>
                    <a:r>
                      <a:rPr lang="ru-RU" sz="1000" dirty="0" smtClean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Город</a:t>
                    </a:r>
                    <a:endPara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33" name="Полилиния 432"/>
                  <p:cNvSpPr/>
                  <p:nvPr/>
                </p:nvSpPr>
                <p:spPr>
                  <a:xfrm>
                    <a:off x="6881233" y="5740396"/>
                    <a:ext cx="324905" cy="204788"/>
                  </a:xfrm>
                  <a:custGeom>
                    <a:avLst/>
                    <a:gdLst>
                      <a:gd name="connsiteX0" fmla="*/ 42863 w 324905"/>
                      <a:gd name="connsiteY0" fmla="*/ 28575 h 204788"/>
                      <a:gd name="connsiteX1" fmla="*/ 47625 w 324905"/>
                      <a:gd name="connsiteY1" fmla="*/ 4763 h 204788"/>
                      <a:gd name="connsiteX2" fmla="*/ 61913 w 324905"/>
                      <a:gd name="connsiteY2" fmla="*/ 0 h 204788"/>
                      <a:gd name="connsiteX3" fmla="*/ 95250 w 324905"/>
                      <a:gd name="connsiteY3" fmla="*/ 4763 h 204788"/>
                      <a:gd name="connsiteX4" fmla="*/ 200025 w 324905"/>
                      <a:gd name="connsiteY4" fmla="*/ 9525 h 204788"/>
                      <a:gd name="connsiteX5" fmla="*/ 252413 w 324905"/>
                      <a:gd name="connsiteY5" fmla="*/ 14288 h 204788"/>
                      <a:gd name="connsiteX6" fmla="*/ 280988 w 324905"/>
                      <a:gd name="connsiteY6" fmla="*/ 23813 h 204788"/>
                      <a:gd name="connsiteX7" fmla="*/ 285750 w 324905"/>
                      <a:gd name="connsiteY7" fmla="*/ 52388 h 204788"/>
                      <a:gd name="connsiteX8" fmla="*/ 300038 w 324905"/>
                      <a:gd name="connsiteY8" fmla="*/ 57150 h 204788"/>
                      <a:gd name="connsiteX9" fmla="*/ 314325 w 324905"/>
                      <a:gd name="connsiteY9" fmla="*/ 66675 h 204788"/>
                      <a:gd name="connsiteX10" fmla="*/ 323850 w 324905"/>
                      <a:gd name="connsiteY10" fmla="*/ 80963 h 204788"/>
                      <a:gd name="connsiteX11" fmla="*/ 319088 w 324905"/>
                      <a:gd name="connsiteY11" fmla="*/ 180975 h 204788"/>
                      <a:gd name="connsiteX12" fmla="*/ 300038 w 324905"/>
                      <a:gd name="connsiteY12" fmla="*/ 185738 h 204788"/>
                      <a:gd name="connsiteX13" fmla="*/ 228600 w 324905"/>
                      <a:gd name="connsiteY13" fmla="*/ 190500 h 204788"/>
                      <a:gd name="connsiteX14" fmla="*/ 209550 w 324905"/>
                      <a:gd name="connsiteY14" fmla="*/ 195263 h 204788"/>
                      <a:gd name="connsiteX15" fmla="*/ 185738 w 324905"/>
                      <a:gd name="connsiteY15" fmla="*/ 200025 h 204788"/>
                      <a:gd name="connsiteX16" fmla="*/ 171450 w 324905"/>
                      <a:gd name="connsiteY16" fmla="*/ 204788 h 204788"/>
                      <a:gd name="connsiteX17" fmla="*/ 152400 w 324905"/>
                      <a:gd name="connsiteY17" fmla="*/ 190500 h 204788"/>
                      <a:gd name="connsiteX18" fmla="*/ 138113 w 324905"/>
                      <a:gd name="connsiteY18" fmla="*/ 180975 h 204788"/>
                      <a:gd name="connsiteX19" fmla="*/ 123825 w 324905"/>
                      <a:gd name="connsiteY19" fmla="*/ 166688 h 204788"/>
                      <a:gd name="connsiteX20" fmla="*/ 95250 w 324905"/>
                      <a:gd name="connsiteY20" fmla="*/ 152400 h 204788"/>
                      <a:gd name="connsiteX21" fmla="*/ 42863 w 324905"/>
                      <a:gd name="connsiteY21" fmla="*/ 147638 h 204788"/>
                      <a:gd name="connsiteX22" fmla="*/ 14288 w 324905"/>
                      <a:gd name="connsiteY22" fmla="*/ 133350 h 204788"/>
                      <a:gd name="connsiteX23" fmla="*/ 4763 w 324905"/>
                      <a:gd name="connsiteY23" fmla="*/ 119063 h 204788"/>
                      <a:gd name="connsiteX24" fmla="*/ 0 w 324905"/>
                      <a:gd name="connsiteY24" fmla="*/ 104775 h 204788"/>
                      <a:gd name="connsiteX25" fmla="*/ 19050 w 324905"/>
                      <a:gd name="connsiteY25" fmla="*/ 42863 h 204788"/>
                      <a:gd name="connsiteX26" fmla="*/ 42863 w 324905"/>
                      <a:gd name="connsiteY26" fmla="*/ 28575 h 204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>
                      <a:defRPr/>
                    </a:pPr>
                    <a:endParaRPr lang="ru-RU" sz="8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4" name="Прямоугольник 433"/>
                  <p:cNvSpPr/>
                  <p:nvPr/>
                </p:nvSpPr>
                <p:spPr>
                  <a:xfrm>
                    <a:off x="6789967" y="6011515"/>
                    <a:ext cx="527227" cy="138165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>
                      <a:defRPr/>
                    </a:pPr>
                    <a:r>
                      <a:rPr lang="ru-RU" sz="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321/20</a:t>
                    </a:r>
                  </a:p>
                </p:txBody>
              </p:sp>
              <p:sp>
                <p:nvSpPr>
                  <p:cNvPr id="435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49111" y="6567185"/>
                    <a:ext cx="1831079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муниципальное образование</a:t>
                    </a:r>
                  </a:p>
                </p:txBody>
              </p:sp>
              <p:sp>
                <p:nvSpPr>
                  <p:cNvPr id="436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27897" y="4656852"/>
                    <a:ext cx="1896493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линии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электропередач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37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66267" y="5973077"/>
                    <a:ext cx="1898652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</a:t>
                    </a:r>
                    <a:r>
                      <a: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протяженность ЛЭП/ТП (шт.)</a:t>
                    </a:r>
                  </a:p>
                </p:txBody>
              </p:sp>
              <p:sp>
                <p:nvSpPr>
                  <p:cNvPr id="438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29220" y="4063712"/>
                    <a:ext cx="873125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осадки, мм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424" name="Скругленный прямоугольник 423"/>
                <p:cNvSpPr/>
                <p:nvPr/>
              </p:nvSpPr>
              <p:spPr>
                <a:xfrm>
                  <a:off x="9637258" y="6127238"/>
                  <a:ext cx="282820" cy="225201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/>
                  <a:r>
                    <a:rPr lang="ru-RU" sz="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60%</a:t>
                  </a:r>
                </a:p>
              </p:txBody>
            </p:sp>
            <p:sp>
              <p:nvSpPr>
                <p:cNvPr id="425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0008980" y="5925488"/>
                  <a:ext cx="2202328" cy="5455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80200" tIns="40101" rIns="80200" bIns="40101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55471">
                    <a:defRPr/>
                  </a:pPr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 - </a:t>
                  </a:r>
                  <a:r>
                    <a:rPr lang="ru-RU" altLang="ru-RU" sz="1000" b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износ электроэнергетических </a:t>
                  </a:r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систем </a:t>
                  </a:r>
                </a:p>
              </p:txBody>
            </p:sp>
            <p:sp>
              <p:nvSpPr>
                <p:cNvPr id="426" name="Прямоугольник 425"/>
                <p:cNvSpPr/>
                <p:nvPr/>
              </p:nvSpPr>
              <p:spPr>
                <a:xfrm>
                  <a:off x="9438681" y="5747122"/>
                  <a:ext cx="658385" cy="230603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68571" tIns="34286" rIns="68571" bIns="34286" anchor="ctr"/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/>
                  <a:r>
                    <a:rPr lang="ru-RU" sz="800" kern="0" dirty="0">
                      <a:solidFill>
                        <a:prstClr val="black"/>
                      </a:solidFill>
                      <a:cs typeface="Times New Roman" panose="02020603050405020304" pitchFamily="18" charset="0"/>
                    </a:rPr>
                    <a:t>19/330</a:t>
                  </a:r>
                </a:p>
              </p:txBody>
            </p:sp>
            <p:sp>
              <p:nvSpPr>
                <p:cNvPr id="42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0025082" y="5647837"/>
                  <a:ext cx="1868848" cy="3973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73" tIns="63988" rIns="127973" bIns="63988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кол-во домов /населения</a:t>
                  </a:r>
                </a:p>
              </p:txBody>
            </p:sp>
          </p:grpSp>
          <p:sp>
            <p:nvSpPr>
              <p:cNvPr id="419" name="Text Box 97"/>
              <p:cNvSpPr txBox="1">
                <a:spLocks noChangeArrowheads="1"/>
              </p:cNvSpPr>
              <p:nvPr/>
            </p:nvSpPr>
            <p:spPr bwMode="auto">
              <a:xfrm>
                <a:off x="7335606" y="5464351"/>
                <a:ext cx="1948620" cy="18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 количество </a:t>
                </a:r>
                <a:r>
                  <a:rPr lang="ru-RU" altLang="ru-RU" sz="1000" b="0" kern="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осадков (УГМС), </a:t>
                </a: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мм</a:t>
                </a:r>
              </a:p>
            </p:txBody>
          </p:sp>
          <p:sp>
            <p:nvSpPr>
              <p:cNvPr id="420" name="TextBox 23"/>
              <p:cNvSpPr txBox="1"/>
              <p:nvPr/>
            </p:nvSpPr>
            <p:spPr>
              <a:xfrm>
                <a:off x="7029503" y="5479167"/>
                <a:ext cx="383894" cy="181793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2321">
                  <a:defRPr/>
                </a:pPr>
                <a:r>
                  <a:rPr lang="ru-RU" sz="100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21" name="TextBox 23"/>
              <p:cNvSpPr txBox="1"/>
              <p:nvPr/>
            </p:nvSpPr>
            <p:spPr>
              <a:xfrm>
                <a:off x="7041092" y="5647261"/>
                <a:ext cx="372305" cy="181793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2321">
                  <a:defRPr/>
                </a:pPr>
                <a:r>
                  <a:rPr lang="ru-RU" sz="1000" kern="0" dirty="0" smtClean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15</a:t>
                </a:r>
                <a:endParaRPr lang="ru-RU" sz="1000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2" name="Text Box 97"/>
              <p:cNvSpPr txBox="1">
                <a:spLocks noChangeArrowheads="1"/>
              </p:cNvSpPr>
              <p:nvPr/>
            </p:nvSpPr>
            <p:spPr bwMode="auto">
              <a:xfrm>
                <a:off x="7449857" y="5637358"/>
                <a:ext cx="1659776" cy="18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 порывы ветра (УГМС), м/с</a:t>
                </a:r>
              </a:p>
            </p:txBody>
          </p:sp>
        </p:grpSp>
        <p:pic>
          <p:nvPicPr>
            <p:cNvPr id="415" name="Рисунок 4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99635" y="5141222"/>
              <a:ext cx="649048" cy="1206564"/>
            </a:xfrm>
            <a:prstGeom prst="rect">
              <a:avLst/>
            </a:prstGeom>
          </p:spPr>
        </p:pic>
        <p:pic>
          <p:nvPicPr>
            <p:cNvPr id="416" name="Рисунок 4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7604" y="4711550"/>
              <a:ext cx="2310493" cy="215263"/>
            </a:xfrm>
            <a:prstGeom prst="rect">
              <a:avLst/>
            </a:prstGeom>
          </p:spPr>
        </p:pic>
      </p:grpSp>
      <p:sp>
        <p:nvSpPr>
          <p:cNvPr id="409" name="Rectangle 152"/>
          <p:cNvSpPr>
            <a:spLocks noChangeArrowheads="1"/>
          </p:cNvSpPr>
          <p:nvPr/>
        </p:nvSpPr>
        <p:spPr bwMode="auto">
          <a:xfrm>
            <a:off x="10457241" y="6311578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Краснодарскому краю</a:t>
            </a:r>
            <a:endParaRPr lang="ru-RU" altLang="ru-RU" sz="700" i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 № 7</a:t>
            </a:r>
          </a:p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16:00 </a:t>
            </a:r>
            <a:r>
              <a:rPr lang="ru-RU" alt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10.08.2023 </a:t>
            </a:r>
            <a:endParaRPr lang="ru-RU" altLang="ru-RU" sz="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Исп. </a:t>
            </a:r>
            <a:r>
              <a:rPr lang="ru-RU" alt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А.Ю. Годлевская</a:t>
            </a:r>
          </a:p>
          <a:p>
            <a:pPr lvl="0" defTabSz="1727942">
              <a:spcBef>
                <a:spcPct val="0"/>
              </a:spcBef>
            </a:pPr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3220-5507</a:t>
            </a:r>
          </a:p>
        </p:txBody>
      </p:sp>
      <p:grpSp>
        <p:nvGrpSpPr>
          <p:cNvPr id="443" name="Группа 442"/>
          <p:cNvGrpSpPr/>
          <p:nvPr/>
        </p:nvGrpSpPr>
        <p:grpSpPr>
          <a:xfrm>
            <a:off x="3396163" y="2571735"/>
            <a:ext cx="1581368" cy="723767"/>
            <a:chOff x="406713" y="1180365"/>
            <a:chExt cx="1581368" cy="723767"/>
          </a:xfrm>
        </p:grpSpPr>
        <p:cxnSp>
          <p:nvCxnSpPr>
            <p:cNvPr id="444" name="Прямая соединительная линия 443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Прямая соединительная линия 444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6" name="Скругленный прямоугольник 445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15%</a:t>
              </a:r>
            </a:p>
          </p:txBody>
        </p:sp>
        <p:sp>
          <p:nvSpPr>
            <p:cNvPr id="447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6</a:t>
              </a:r>
            </a:p>
          </p:txBody>
        </p:sp>
        <p:sp>
          <p:nvSpPr>
            <p:cNvPr id="448" name="Прямоугольник 447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984/1336 </a:t>
              </a:r>
              <a:endPara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9" name="Прямоугольник 448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50362/497806 </a:t>
              </a:r>
              <a:endParaRPr lang="ru-RU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0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/>
                <a:t>г. Сочи</a:t>
              </a:r>
            </a:p>
          </p:txBody>
        </p:sp>
        <p:sp>
          <p:nvSpPr>
            <p:cNvPr id="451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558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5" y="638724"/>
            <a:ext cx="9011904" cy="6234151"/>
            <a:chOff x="18" y="731324"/>
            <a:chExt cx="9201093" cy="5532296"/>
          </a:xfrm>
        </p:grpSpPr>
        <p:pic>
          <p:nvPicPr>
            <p:cNvPr id="6146" name="Picture 2" descr="E:\!!!!!!!ОММиОППМ\07.12\1111111111111111111111111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20"/>
            <a:stretch/>
          </p:blipFill>
          <p:spPr bwMode="auto">
            <a:xfrm>
              <a:off x="18" y="731324"/>
              <a:ext cx="9201093" cy="5532296"/>
            </a:xfrm>
            <a:prstGeom prst="rect">
              <a:avLst/>
            </a:prstGeom>
            <a:noFill/>
            <a:ln w="12700">
              <a:solidFill>
                <a:schemeClr val="bg1">
                  <a:lumMod val="9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олилиния 8"/>
            <p:cNvSpPr/>
            <p:nvPr/>
          </p:nvSpPr>
          <p:spPr>
            <a:xfrm>
              <a:off x="3003550" y="1543050"/>
              <a:ext cx="3490516" cy="3143250"/>
            </a:xfrm>
            <a:custGeom>
              <a:avLst/>
              <a:gdLst>
                <a:gd name="connsiteX0" fmla="*/ 0 w 3365500"/>
                <a:gd name="connsiteY0" fmla="*/ 457200 h 3143250"/>
                <a:gd name="connsiteX1" fmla="*/ 12700 w 3365500"/>
                <a:gd name="connsiteY1" fmla="*/ 349250 h 3143250"/>
                <a:gd name="connsiteX2" fmla="*/ 25400 w 3365500"/>
                <a:gd name="connsiteY2" fmla="*/ 330200 h 3143250"/>
                <a:gd name="connsiteX3" fmla="*/ 31750 w 3365500"/>
                <a:gd name="connsiteY3" fmla="*/ 304800 h 3143250"/>
                <a:gd name="connsiteX4" fmla="*/ 88900 w 3365500"/>
                <a:gd name="connsiteY4" fmla="*/ 279400 h 3143250"/>
                <a:gd name="connsiteX5" fmla="*/ 114300 w 3365500"/>
                <a:gd name="connsiteY5" fmla="*/ 273050 h 3143250"/>
                <a:gd name="connsiteX6" fmla="*/ 146050 w 3365500"/>
                <a:gd name="connsiteY6" fmla="*/ 266700 h 3143250"/>
                <a:gd name="connsiteX7" fmla="*/ 165100 w 3365500"/>
                <a:gd name="connsiteY7" fmla="*/ 260350 h 3143250"/>
                <a:gd name="connsiteX8" fmla="*/ 209550 w 3365500"/>
                <a:gd name="connsiteY8" fmla="*/ 254000 h 3143250"/>
                <a:gd name="connsiteX9" fmla="*/ 228600 w 3365500"/>
                <a:gd name="connsiteY9" fmla="*/ 247650 h 3143250"/>
                <a:gd name="connsiteX10" fmla="*/ 260350 w 3365500"/>
                <a:gd name="connsiteY10" fmla="*/ 241300 h 3143250"/>
                <a:gd name="connsiteX11" fmla="*/ 279400 w 3365500"/>
                <a:gd name="connsiteY11" fmla="*/ 228600 h 3143250"/>
                <a:gd name="connsiteX12" fmla="*/ 323850 w 3365500"/>
                <a:gd name="connsiteY12" fmla="*/ 203200 h 3143250"/>
                <a:gd name="connsiteX13" fmla="*/ 342900 w 3365500"/>
                <a:gd name="connsiteY13" fmla="*/ 165100 h 3143250"/>
                <a:gd name="connsiteX14" fmla="*/ 361950 w 3365500"/>
                <a:gd name="connsiteY14" fmla="*/ 88900 h 3143250"/>
                <a:gd name="connsiteX15" fmla="*/ 374650 w 3365500"/>
                <a:gd name="connsiteY15" fmla="*/ 50800 h 3143250"/>
                <a:gd name="connsiteX16" fmla="*/ 406400 w 3365500"/>
                <a:gd name="connsiteY16" fmla="*/ 0 h 3143250"/>
                <a:gd name="connsiteX17" fmla="*/ 463550 w 3365500"/>
                <a:gd name="connsiteY17" fmla="*/ 12700 h 3143250"/>
                <a:gd name="connsiteX18" fmla="*/ 482600 w 3365500"/>
                <a:gd name="connsiteY18" fmla="*/ 25400 h 3143250"/>
                <a:gd name="connsiteX19" fmla="*/ 527050 w 3365500"/>
                <a:gd name="connsiteY19" fmla="*/ 82550 h 3143250"/>
                <a:gd name="connsiteX20" fmla="*/ 546100 w 3365500"/>
                <a:gd name="connsiteY20" fmla="*/ 101600 h 3143250"/>
                <a:gd name="connsiteX21" fmla="*/ 584200 w 3365500"/>
                <a:gd name="connsiteY21" fmla="*/ 114300 h 3143250"/>
                <a:gd name="connsiteX22" fmla="*/ 596900 w 3365500"/>
                <a:gd name="connsiteY22" fmla="*/ 133350 h 3143250"/>
                <a:gd name="connsiteX23" fmla="*/ 654050 w 3365500"/>
                <a:gd name="connsiteY23" fmla="*/ 146050 h 3143250"/>
                <a:gd name="connsiteX24" fmla="*/ 673100 w 3365500"/>
                <a:gd name="connsiteY24" fmla="*/ 158750 h 3143250"/>
                <a:gd name="connsiteX25" fmla="*/ 692150 w 3365500"/>
                <a:gd name="connsiteY25" fmla="*/ 177800 h 3143250"/>
                <a:gd name="connsiteX26" fmla="*/ 711200 w 3365500"/>
                <a:gd name="connsiteY26" fmla="*/ 184150 h 3143250"/>
                <a:gd name="connsiteX27" fmla="*/ 742950 w 3365500"/>
                <a:gd name="connsiteY27" fmla="*/ 228600 h 3143250"/>
                <a:gd name="connsiteX28" fmla="*/ 768350 w 3365500"/>
                <a:gd name="connsiteY28" fmla="*/ 266700 h 3143250"/>
                <a:gd name="connsiteX29" fmla="*/ 793750 w 3365500"/>
                <a:gd name="connsiteY29" fmla="*/ 311150 h 3143250"/>
                <a:gd name="connsiteX30" fmla="*/ 819150 w 3365500"/>
                <a:gd name="connsiteY30" fmla="*/ 330200 h 3143250"/>
                <a:gd name="connsiteX31" fmla="*/ 908050 w 3365500"/>
                <a:gd name="connsiteY31" fmla="*/ 406400 h 3143250"/>
                <a:gd name="connsiteX32" fmla="*/ 927100 w 3365500"/>
                <a:gd name="connsiteY32" fmla="*/ 412750 h 3143250"/>
                <a:gd name="connsiteX33" fmla="*/ 965200 w 3365500"/>
                <a:gd name="connsiteY33" fmla="*/ 438150 h 3143250"/>
                <a:gd name="connsiteX34" fmla="*/ 984250 w 3365500"/>
                <a:gd name="connsiteY34" fmla="*/ 457200 h 3143250"/>
                <a:gd name="connsiteX35" fmla="*/ 1003300 w 3365500"/>
                <a:gd name="connsiteY35" fmla="*/ 463550 h 3143250"/>
                <a:gd name="connsiteX36" fmla="*/ 1022350 w 3365500"/>
                <a:gd name="connsiteY36" fmla="*/ 476250 h 3143250"/>
                <a:gd name="connsiteX37" fmla="*/ 1060450 w 3365500"/>
                <a:gd name="connsiteY37" fmla="*/ 488950 h 3143250"/>
                <a:gd name="connsiteX38" fmla="*/ 1073150 w 3365500"/>
                <a:gd name="connsiteY38" fmla="*/ 508000 h 3143250"/>
                <a:gd name="connsiteX39" fmla="*/ 1111250 w 3365500"/>
                <a:gd name="connsiteY39" fmla="*/ 539750 h 3143250"/>
                <a:gd name="connsiteX40" fmla="*/ 1136650 w 3365500"/>
                <a:gd name="connsiteY40" fmla="*/ 584200 h 3143250"/>
                <a:gd name="connsiteX41" fmla="*/ 1155700 w 3365500"/>
                <a:gd name="connsiteY41" fmla="*/ 603250 h 3143250"/>
                <a:gd name="connsiteX42" fmla="*/ 1162050 w 3365500"/>
                <a:gd name="connsiteY42" fmla="*/ 628650 h 3143250"/>
                <a:gd name="connsiteX43" fmla="*/ 1219200 w 3365500"/>
                <a:gd name="connsiteY43" fmla="*/ 660400 h 3143250"/>
                <a:gd name="connsiteX44" fmla="*/ 1263650 w 3365500"/>
                <a:gd name="connsiteY44" fmla="*/ 679450 h 3143250"/>
                <a:gd name="connsiteX45" fmla="*/ 1314450 w 3365500"/>
                <a:gd name="connsiteY45" fmla="*/ 768350 h 3143250"/>
                <a:gd name="connsiteX46" fmla="*/ 1333500 w 3365500"/>
                <a:gd name="connsiteY46" fmla="*/ 787400 h 3143250"/>
                <a:gd name="connsiteX47" fmla="*/ 1358900 w 3365500"/>
                <a:gd name="connsiteY47" fmla="*/ 825500 h 3143250"/>
                <a:gd name="connsiteX48" fmla="*/ 1384300 w 3365500"/>
                <a:gd name="connsiteY48" fmla="*/ 831850 h 3143250"/>
                <a:gd name="connsiteX49" fmla="*/ 1422400 w 3365500"/>
                <a:gd name="connsiteY49" fmla="*/ 869950 h 3143250"/>
                <a:gd name="connsiteX50" fmla="*/ 1435100 w 3365500"/>
                <a:gd name="connsiteY50" fmla="*/ 889000 h 3143250"/>
                <a:gd name="connsiteX51" fmla="*/ 1454150 w 3365500"/>
                <a:gd name="connsiteY51" fmla="*/ 914400 h 3143250"/>
                <a:gd name="connsiteX52" fmla="*/ 1492250 w 3365500"/>
                <a:gd name="connsiteY52" fmla="*/ 958850 h 3143250"/>
                <a:gd name="connsiteX53" fmla="*/ 1504950 w 3365500"/>
                <a:gd name="connsiteY53" fmla="*/ 1035050 h 3143250"/>
                <a:gd name="connsiteX54" fmla="*/ 1511300 w 3365500"/>
                <a:gd name="connsiteY54" fmla="*/ 1085850 h 3143250"/>
                <a:gd name="connsiteX55" fmla="*/ 1524000 w 3365500"/>
                <a:gd name="connsiteY55" fmla="*/ 1104900 h 3143250"/>
                <a:gd name="connsiteX56" fmla="*/ 1530350 w 3365500"/>
                <a:gd name="connsiteY56" fmla="*/ 1123950 h 3143250"/>
                <a:gd name="connsiteX57" fmla="*/ 1562100 w 3365500"/>
                <a:gd name="connsiteY57" fmla="*/ 1200150 h 3143250"/>
                <a:gd name="connsiteX58" fmla="*/ 1581150 w 3365500"/>
                <a:gd name="connsiteY58" fmla="*/ 1238250 h 3143250"/>
                <a:gd name="connsiteX59" fmla="*/ 1587500 w 3365500"/>
                <a:gd name="connsiteY59" fmla="*/ 1257300 h 3143250"/>
                <a:gd name="connsiteX60" fmla="*/ 1606550 w 3365500"/>
                <a:gd name="connsiteY60" fmla="*/ 1263650 h 3143250"/>
                <a:gd name="connsiteX61" fmla="*/ 1625600 w 3365500"/>
                <a:gd name="connsiteY61" fmla="*/ 1257300 h 3143250"/>
                <a:gd name="connsiteX62" fmla="*/ 1631950 w 3365500"/>
                <a:gd name="connsiteY62" fmla="*/ 1295400 h 3143250"/>
                <a:gd name="connsiteX63" fmla="*/ 1638300 w 3365500"/>
                <a:gd name="connsiteY63" fmla="*/ 1314450 h 3143250"/>
                <a:gd name="connsiteX64" fmla="*/ 1657350 w 3365500"/>
                <a:gd name="connsiteY64" fmla="*/ 1327150 h 3143250"/>
                <a:gd name="connsiteX65" fmla="*/ 1682750 w 3365500"/>
                <a:gd name="connsiteY65" fmla="*/ 1320800 h 3143250"/>
                <a:gd name="connsiteX66" fmla="*/ 1708150 w 3365500"/>
                <a:gd name="connsiteY66" fmla="*/ 1301750 h 3143250"/>
                <a:gd name="connsiteX67" fmla="*/ 1752600 w 3365500"/>
                <a:gd name="connsiteY67" fmla="*/ 1276350 h 3143250"/>
                <a:gd name="connsiteX68" fmla="*/ 1784350 w 3365500"/>
                <a:gd name="connsiteY68" fmla="*/ 1244600 h 3143250"/>
                <a:gd name="connsiteX69" fmla="*/ 1771650 w 3365500"/>
                <a:gd name="connsiteY69" fmla="*/ 1289050 h 3143250"/>
                <a:gd name="connsiteX70" fmla="*/ 1752600 w 3365500"/>
                <a:gd name="connsiteY70" fmla="*/ 1308100 h 3143250"/>
                <a:gd name="connsiteX71" fmla="*/ 1714500 w 3365500"/>
                <a:gd name="connsiteY71" fmla="*/ 1346200 h 3143250"/>
                <a:gd name="connsiteX72" fmla="*/ 1708150 w 3365500"/>
                <a:gd name="connsiteY72" fmla="*/ 1435100 h 3143250"/>
                <a:gd name="connsiteX73" fmla="*/ 1765300 w 3365500"/>
                <a:gd name="connsiteY73" fmla="*/ 1422400 h 3143250"/>
                <a:gd name="connsiteX74" fmla="*/ 1784350 w 3365500"/>
                <a:gd name="connsiteY74" fmla="*/ 1403350 h 3143250"/>
                <a:gd name="connsiteX75" fmla="*/ 1822450 w 3365500"/>
                <a:gd name="connsiteY75" fmla="*/ 1409700 h 3143250"/>
                <a:gd name="connsiteX76" fmla="*/ 1828800 w 3365500"/>
                <a:gd name="connsiteY76" fmla="*/ 1460500 h 3143250"/>
                <a:gd name="connsiteX77" fmla="*/ 1816100 w 3365500"/>
                <a:gd name="connsiteY77" fmla="*/ 1479550 h 3143250"/>
                <a:gd name="connsiteX78" fmla="*/ 1797050 w 3365500"/>
                <a:gd name="connsiteY78" fmla="*/ 1543050 h 3143250"/>
                <a:gd name="connsiteX79" fmla="*/ 1803400 w 3365500"/>
                <a:gd name="connsiteY79" fmla="*/ 1568450 h 3143250"/>
                <a:gd name="connsiteX80" fmla="*/ 1860550 w 3365500"/>
                <a:gd name="connsiteY80" fmla="*/ 1549400 h 3143250"/>
                <a:gd name="connsiteX81" fmla="*/ 1860550 w 3365500"/>
                <a:gd name="connsiteY81" fmla="*/ 1670050 h 3143250"/>
                <a:gd name="connsiteX82" fmla="*/ 1879600 w 3365500"/>
                <a:gd name="connsiteY82" fmla="*/ 1676400 h 3143250"/>
                <a:gd name="connsiteX83" fmla="*/ 1898650 w 3365500"/>
                <a:gd name="connsiteY83" fmla="*/ 1670050 h 3143250"/>
                <a:gd name="connsiteX84" fmla="*/ 1905000 w 3365500"/>
                <a:gd name="connsiteY84" fmla="*/ 1644650 h 3143250"/>
                <a:gd name="connsiteX85" fmla="*/ 1917700 w 3365500"/>
                <a:gd name="connsiteY85" fmla="*/ 1625600 h 3143250"/>
                <a:gd name="connsiteX86" fmla="*/ 1936750 w 3365500"/>
                <a:gd name="connsiteY86" fmla="*/ 1638300 h 3143250"/>
                <a:gd name="connsiteX87" fmla="*/ 1924050 w 3365500"/>
                <a:gd name="connsiteY87" fmla="*/ 1765300 h 3143250"/>
                <a:gd name="connsiteX88" fmla="*/ 1911350 w 3365500"/>
                <a:gd name="connsiteY88" fmla="*/ 1784350 h 3143250"/>
                <a:gd name="connsiteX89" fmla="*/ 1968500 w 3365500"/>
                <a:gd name="connsiteY89" fmla="*/ 1797050 h 3143250"/>
                <a:gd name="connsiteX90" fmla="*/ 1987550 w 3365500"/>
                <a:gd name="connsiteY90" fmla="*/ 1809750 h 3143250"/>
                <a:gd name="connsiteX91" fmla="*/ 2012950 w 3365500"/>
                <a:gd name="connsiteY91" fmla="*/ 1860550 h 3143250"/>
                <a:gd name="connsiteX92" fmla="*/ 2019300 w 3365500"/>
                <a:gd name="connsiteY92" fmla="*/ 1892300 h 3143250"/>
                <a:gd name="connsiteX93" fmla="*/ 2063750 w 3365500"/>
                <a:gd name="connsiteY93" fmla="*/ 1949450 h 3143250"/>
                <a:gd name="connsiteX94" fmla="*/ 2082800 w 3365500"/>
                <a:gd name="connsiteY94" fmla="*/ 1987550 h 3143250"/>
                <a:gd name="connsiteX95" fmla="*/ 2108200 w 3365500"/>
                <a:gd name="connsiteY95" fmla="*/ 2025650 h 3143250"/>
                <a:gd name="connsiteX96" fmla="*/ 2114550 w 3365500"/>
                <a:gd name="connsiteY96" fmla="*/ 2051050 h 3143250"/>
                <a:gd name="connsiteX97" fmla="*/ 2133600 w 3365500"/>
                <a:gd name="connsiteY97" fmla="*/ 2057400 h 3143250"/>
                <a:gd name="connsiteX98" fmla="*/ 2146300 w 3365500"/>
                <a:gd name="connsiteY98" fmla="*/ 2076450 h 3143250"/>
                <a:gd name="connsiteX99" fmla="*/ 2165350 w 3365500"/>
                <a:gd name="connsiteY99" fmla="*/ 2127250 h 3143250"/>
                <a:gd name="connsiteX100" fmla="*/ 2178050 w 3365500"/>
                <a:gd name="connsiteY100" fmla="*/ 2152650 h 3143250"/>
                <a:gd name="connsiteX101" fmla="*/ 2197100 w 3365500"/>
                <a:gd name="connsiteY101" fmla="*/ 2165350 h 3143250"/>
                <a:gd name="connsiteX102" fmla="*/ 2209800 w 3365500"/>
                <a:gd name="connsiteY102" fmla="*/ 2190750 h 3143250"/>
                <a:gd name="connsiteX103" fmla="*/ 2228850 w 3365500"/>
                <a:gd name="connsiteY103" fmla="*/ 2197100 h 3143250"/>
                <a:gd name="connsiteX104" fmla="*/ 2241550 w 3365500"/>
                <a:gd name="connsiteY104" fmla="*/ 2222500 h 3143250"/>
                <a:gd name="connsiteX105" fmla="*/ 2260600 w 3365500"/>
                <a:gd name="connsiteY105" fmla="*/ 2228850 h 3143250"/>
                <a:gd name="connsiteX106" fmla="*/ 2279650 w 3365500"/>
                <a:gd name="connsiteY106" fmla="*/ 2241550 h 3143250"/>
                <a:gd name="connsiteX107" fmla="*/ 2292350 w 3365500"/>
                <a:gd name="connsiteY107" fmla="*/ 2260600 h 3143250"/>
                <a:gd name="connsiteX108" fmla="*/ 2330450 w 3365500"/>
                <a:gd name="connsiteY108" fmla="*/ 2273300 h 3143250"/>
                <a:gd name="connsiteX109" fmla="*/ 2349500 w 3365500"/>
                <a:gd name="connsiteY109" fmla="*/ 2279650 h 3143250"/>
                <a:gd name="connsiteX110" fmla="*/ 2368550 w 3365500"/>
                <a:gd name="connsiteY110" fmla="*/ 2286000 h 3143250"/>
                <a:gd name="connsiteX111" fmla="*/ 2387600 w 3365500"/>
                <a:gd name="connsiteY111" fmla="*/ 2292350 h 3143250"/>
                <a:gd name="connsiteX112" fmla="*/ 2425700 w 3365500"/>
                <a:gd name="connsiteY112" fmla="*/ 2330450 h 3143250"/>
                <a:gd name="connsiteX113" fmla="*/ 2476500 w 3365500"/>
                <a:gd name="connsiteY113" fmla="*/ 2368550 h 3143250"/>
                <a:gd name="connsiteX114" fmla="*/ 2495550 w 3365500"/>
                <a:gd name="connsiteY114" fmla="*/ 2393950 h 3143250"/>
                <a:gd name="connsiteX115" fmla="*/ 2520950 w 3365500"/>
                <a:gd name="connsiteY115" fmla="*/ 2413000 h 3143250"/>
                <a:gd name="connsiteX116" fmla="*/ 2527300 w 3365500"/>
                <a:gd name="connsiteY116" fmla="*/ 2432050 h 3143250"/>
                <a:gd name="connsiteX117" fmla="*/ 2559050 w 3365500"/>
                <a:gd name="connsiteY117" fmla="*/ 2470150 h 3143250"/>
                <a:gd name="connsiteX118" fmla="*/ 2565400 w 3365500"/>
                <a:gd name="connsiteY118" fmla="*/ 2489200 h 3143250"/>
                <a:gd name="connsiteX119" fmla="*/ 2590800 w 3365500"/>
                <a:gd name="connsiteY119" fmla="*/ 2495550 h 3143250"/>
                <a:gd name="connsiteX120" fmla="*/ 2616200 w 3365500"/>
                <a:gd name="connsiteY120" fmla="*/ 2508250 h 3143250"/>
                <a:gd name="connsiteX121" fmla="*/ 2628900 w 3365500"/>
                <a:gd name="connsiteY121" fmla="*/ 2527300 h 3143250"/>
                <a:gd name="connsiteX122" fmla="*/ 2667000 w 3365500"/>
                <a:gd name="connsiteY122" fmla="*/ 2552700 h 3143250"/>
                <a:gd name="connsiteX123" fmla="*/ 2673350 w 3365500"/>
                <a:gd name="connsiteY123" fmla="*/ 2571750 h 3143250"/>
                <a:gd name="connsiteX124" fmla="*/ 2711450 w 3365500"/>
                <a:gd name="connsiteY124" fmla="*/ 2628900 h 3143250"/>
                <a:gd name="connsiteX125" fmla="*/ 2724150 w 3365500"/>
                <a:gd name="connsiteY125" fmla="*/ 2647950 h 3143250"/>
                <a:gd name="connsiteX126" fmla="*/ 2730500 w 3365500"/>
                <a:gd name="connsiteY126" fmla="*/ 2667000 h 3143250"/>
                <a:gd name="connsiteX127" fmla="*/ 2749550 w 3365500"/>
                <a:gd name="connsiteY127" fmla="*/ 2686050 h 3143250"/>
                <a:gd name="connsiteX128" fmla="*/ 2781300 w 3365500"/>
                <a:gd name="connsiteY128" fmla="*/ 2724150 h 3143250"/>
                <a:gd name="connsiteX129" fmla="*/ 2806700 w 3365500"/>
                <a:gd name="connsiteY129" fmla="*/ 2755900 h 3143250"/>
                <a:gd name="connsiteX130" fmla="*/ 2825750 w 3365500"/>
                <a:gd name="connsiteY130" fmla="*/ 2794000 h 3143250"/>
                <a:gd name="connsiteX131" fmla="*/ 2844800 w 3365500"/>
                <a:gd name="connsiteY131" fmla="*/ 2806700 h 3143250"/>
                <a:gd name="connsiteX132" fmla="*/ 2927350 w 3365500"/>
                <a:gd name="connsiteY132" fmla="*/ 2832100 h 3143250"/>
                <a:gd name="connsiteX133" fmla="*/ 2978150 w 3365500"/>
                <a:gd name="connsiteY133" fmla="*/ 2838450 h 3143250"/>
                <a:gd name="connsiteX134" fmla="*/ 2997200 w 3365500"/>
                <a:gd name="connsiteY134" fmla="*/ 2844800 h 3143250"/>
                <a:gd name="connsiteX135" fmla="*/ 3028950 w 3365500"/>
                <a:gd name="connsiteY135" fmla="*/ 2857500 h 3143250"/>
                <a:gd name="connsiteX136" fmla="*/ 3054350 w 3365500"/>
                <a:gd name="connsiteY136" fmla="*/ 2863850 h 3143250"/>
                <a:gd name="connsiteX137" fmla="*/ 3073400 w 3365500"/>
                <a:gd name="connsiteY137" fmla="*/ 2876550 h 3143250"/>
                <a:gd name="connsiteX138" fmla="*/ 3092450 w 3365500"/>
                <a:gd name="connsiteY138" fmla="*/ 2882900 h 3143250"/>
                <a:gd name="connsiteX139" fmla="*/ 3124200 w 3365500"/>
                <a:gd name="connsiteY139" fmla="*/ 2908300 h 3143250"/>
                <a:gd name="connsiteX140" fmla="*/ 3155950 w 3365500"/>
                <a:gd name="connsiteY140" fmla="*/ 2940050 h 3143250"/>
                <a:gd name="connsiteX141" fmla="*/ 3194050 w 3365500"/>
                <a:gd name="connsiteY141" fmla="*/ 2984500 h 3143250"/>
                <a:gd name="connsiteX142" fmla="*/ 3232150 w 3365500"/>
                <a:gd name="connsiteY142" fmla="*/ 3009900 h 3143250"/>
                <a:gd name="connsiteX143" fmla="*/ 3244850 w 3365500"/>
                <a:gd name="connsiteY143" fmla="*/ 3035300 h 3143250"/>
                <a:gd name="connsiteX144" fmla="*/ 3263900 w 3365500"/>
                <a:gd name="connsiteY144" fmla="*/ 3048000 h 3143250"/>
                <a:gd name="connsiteX145" fmla="*/ 3282950 w 3365500"/>
                <a:gd name="connsiteY145" fmla="*/ 3067050 h 3143250"/>
                <a:gd name="connsiteX146" fmla="*/ 3327400 w 3365500"/>
                <a:gd name="connsiteY146" fmla="*/ 3124200 h 3143250"/>
                <a:gd name="connsiteX147" fmla="*/ 3346450 w 3365500"/>
                <a:gd name="connsiteY147" fmla="*/ 3130550 h 3143250"/>
                <a:gd name="connsiteX148" fmla="*/ 3365500 w 3365500"/>
                <a:gd name="connsiteY148" fmla="*/ 3143250 h 314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3365500" h="3143250">
                  <a:moveTo>
                    <a:pt x="0" y="457200"/>
                  </a:moveTo>
                  <a:cubicBezTo>
                    <a:pt x="1003" y="443153"/>
                    <a:pt x="-1733" y="378115"/>
                    <a:pt x="12700" y="349250"/>
                  </a:cubicBezTo>
                  <a:cubicBezTo>
                    <a:pt x="16113" y="342424"/>
                    <a:pt x="21167" y="336550"/>
                    <a:pt x="25400" y="330200"/>
                  </a:cubicBezTo>
                  <a:cubicBezTo>
                    <a:pt x="27517" y="321733"/>
                    <a:pt x="26909" y="312062"/>
                    <a:pt x="31750" y="304800"/>
                  </a:cubicBezTo>
                  <a:cubicBezTo>
                    <a:pt x="40090" y="292290"/>
                    <a:pt x="81885" y="281154"/>
                    <a:pt x="88900" y="279400"/>
                  </a:cubicBezTo>
                  <a:cubicBezTo>
                    <a:pt x="97367" y="277283"/>
                    <a:pt x="105781" y="274943"/>
                    <a:pt x="114300" y="273050"/>
                  </a:cubicBezTo>
                  <a:cubicBezTo>
                    <a:pt x="124836" y="270709"/>
                    <a:pt x="135579" y="269318"/>
                    <a:pt x="146050" y="266700"/>
                  </a:cubicBezTo>
                  <a:cubicBezTo>
                    <a:pt x="152544" y="265077"/>
                    <a:pt x="158536" y="261663"/>
                    <a:pt x="165100" y="260350"/>
                  </a:cubicBezTo>
                  <a:cubicBezTo>
                    <a:pt x="179776" y="257415"/>
                    <a:pt x="194733" y="256117"/>
                    <a:pt x="209550" y="254000"/>
                  </a:cubicBezTo>
                  <a:cubicBezTo>
                    <a:pt x="215900" y="251883"/>
                    <a:pt x="222106" y="249273"/>
                    <a:pt x="228600" y="247650"/>
                  </a:cubicBezTo>
                  <a:cubicBezTo>
                    <a:pt x="239071" y="245032"/>
                    <a:pt x="250244" y="245090"/>
                    <a:pt x="260350" y="241300"/>
                  </a:cubicBezTo>
                  <a:cubicBezTo>
                    <a:pt x="267496" y="238620"/>
                    <a:pt x="272774" y="232386"/>
                    <a:pt x="279400" y="228600"/>
                  </a:cubicBezTo>
                  <a:cubicBezTo>
                    <a:pt x="335796" y="196374"/>
                    <a:pt x="277438" y="234142"/>
                    <a:pt x="323850" y="203200"/>
                  </a:cubicBezTo>
                  <a:cubicBezTo>
                    <a:pt x="347008" y="133725"/>
                    <a:pt x="310074" y="238958"/>
                    <a:pt x="342900" y="165100"/>
                  </a:cubicBezTo>
                  <a:cubicBezTo>
                    <a:pt x="362645" y="120675"/>
                    <a:pt x="350540" y="134541"/>
                    <a:pt x="361950" y="88900"/>
                  </a:cubicBezTo>
                  <a:cubicBezTo>
                    <a:pt x="365197" y="75913"/>
                    <a:pt x="370972" y="63672"/>
                    <a:pt x="374650" y="50800"/>
                  </a:cubicBezTo>
                  <a:cubicBezTo>
                    <a:pt x="389189" y="-86"/>
                    <a:pt x="372731" y="11223"/>
                    <a:pt x="406400" y="0"/>
                  </a:cubicBezTo>
                  <a:cubicBezTo>
                    <a:pt x="421033" y="2439"/>
                    <a:pt x="447918" y="4884"/>
                    <a:pt x="463550" y="12700"/>
                  </a:cubicBezTo>
                  <a:cubicBezTo>
                    <a:pt x="470376" y="16113"/>
                    <a:pt x="476250" y="21167"/>
                    <a:pt x="482600" y="25400"/>
                  </a:cubicBezTo>
                  <a:cubicBezTo>
                    <a:pt x="494630" y="61489"/>
                    <a:pt x="484217" y="39717"/>
                    <a:pt x="527050" y="82550"/>
                  </a:cubicBezTo>
                  <a:cubicBezTo>
                    <a:pt x="533400" y="88900"/>
                    <a:pt x="537581" y="98760"/>
                    <a:pt x="546100" y="101600"/>
                  </a:cubicBezTo>
                  <a:lnTo>
                    <a:pt x="584200" y="114300"/>
                  </a:lnTo>
                  <a:cubicBezTo>
                    <a:pt x="588433" y="120650"/>
                    <a:pt x="590550" y="129117"/>
                    <a:pt x="596900" y="133350"/>
                  </a:cubicBezTo>
                  <a:cubicBezTo>
                    <a:pt x="600743" y="135912"/>
                    <a:pt x="653350" y="145910"/>
                    <a:pt x="654050" y="146050"/>
                  </a:cubicBezTo>
                  <a:cubicBezTo>
                    <a:pt x="660400" y="150283"/>
                    <a:pt x="667237" y="153864"/>
                    <a:pt x="673100" y="158750"/>
                  </a:cubicBezTo>
                  <a:cubicBezTo>
                    <a:pt x="679999" y="164499"/>
                    <a:pt x="684678" y="172819"/>
                    <a:pt x="692150" y="177800"/>
                  </a:cubicBezTo>
                  <a:cubicBezTo>
                    <a:pt x="697719" y="181513"/>
                    <a:pt x="704850" y="182033"/>
                    <a:pt x="711200" y="184150"/>
                  </a:cubicBezTo>
                  <a:cubicBezTo>
                    <a:pt x="741688" y="260370"/>
                    <a:pt x="704404" y="184547"/>
                    <a:pt x="742950" y="228600"/>
                  </a:cubicBezTo>
                  <a:cubicBezTo>
                    <a:pt x="753001" y="240087"/>
                    <a:pt x="761524" y="253048"/>
                    <a:pt x="768350" y="266700"/>
                  </a:cubicBezTo>
                  <a:cubicBezTo>
                    <a:pt x="773330" y="276661"/>
                    <a:pt x="784775" y="302175"/>
                    <a:pt x="793750" y="311150"/>
                  </a:cubicBezTo>
                  <a:cubicBezTo>
                    <a:pt x="801234" y="318634"/>
                    <a:pt x="811283" y="323120"/>
                    <a:pt x="819150" y="330200"/>
                  </a:cubicBezTo>
                  <a:cubicBezTo>
                    <a:pt x="840922" y="349795"/>
                    <a:pt x="879763" y="396971"/>
                    <a:pt x="908050" y="406400"/>
                  </a:cubicBezTo>
                  <a:cubicBezTo>
                    <a:pt x="914400" y="408517"/>
                    <a:pt x="921249" y="409499"/>
                    <a:pt x="927100" y="412750"/>
                  </a:cubicBezTo>
                  <a:cubicBezTo>
                    <a:pt x="940443" y="420163"/>
                    <a:pt x="954407" y="427357"/>
                    <a:pt x="965200" y="438150"/>
                  </a:cubicBezTo>
                  <a:cubicBezTo>
                    <a:pt x="971550" y="444500"/>
                    <a:pt x="976778" y="452219"/>
                    <a:pt x="984250" y="457200"/>
                  </a:cubicBezTo>
                  <a:cubicBezTo>
                    <a:pt x="989819" y="460913"/>
                    <a:pt x="997313" y="460557"/>
                    <a:pt x="1003300" y="463550"/>
                  </a:cubicBezTo>
                  <a:cubicBezTo>
                    <a:pt x="1010126" y="466963"/>
                    <a:pt x="1015376" y="473150"/>
                    <a:pt x="1022350" y="476250"/>
                  </a:cubicBezTo>
                  <a:cubicBezTo>
                    <a:pt x="1034583" y="481687"/>
                    <a:pt x="1060450" y="488950"/>
                    <a:pt x="1060450" y="488950"/>
                  </a:cubicBezTo>
                  <a:cubicBezTo>
                    <a:pt x="1064683" y="495300"/>
                    <a:pt x="1067754" y="502604"/>
                    <a:pt x="1073150" y="508000"/>
                  </a:cubicBezTo>
                  <a:cubicBezTo>
                    <a:pt x="1123100" y="557950"/>
                    <a:pt x="1059236" y="477333"/>
                    <a:pt x="1111250" y="539750"/>
                  </a:cubicBezTo>
                  <a:cubicBezTo>
                    <a:pt x="1141247" y="575746"/>
                    <a:pt x="1105596" y="540724"/>
                    <a:pt x="1136650" y="584200"/>
                  </a:cubicBezTo>
                  <a:cubicBezTo>
                    <a:pt x="1141870" y="591508"/>
                    <a:pt x="1149350" y="596900"/>
                    <a:pt x="1155700" y="603250"/>
                  </a:cubicBezTo>
                  <a:cubicBezTo>
                    <a:pt x="1157817" y="611717"/>
                    <a:pt x="1156303" y="622082"/>
                    <a:pt x="1162050" y="628650"/>
                  </a:cubicBezTo>
                  <a:cubicBezTo>
                    <a:pt x="1186801" y="656937"/>
                    <a:pt x="1193966" y="649585"/>
                    <a:pt x="1219200" y="660400"/>
                  </a:cubicBezTo>
                  <a:cubicBezTo>
                    <a:pt x="1274127" y="683940"/>
                    <a:pt x="1218974" y="664558"/>
                    <a:pt x="1263650" y="679450"/>
                  </a:cubicBezTo>
                  <a:cubicBezTo>
                    <a:pt x="1273611" y="699372"/>
                    <a:pt x="1296499" y="750399"/>
                    <a:pt x="1314450" y="768350"/>
                  </a:cubicBezTo>
                  <a:lnTo>
                    <a:pt x="1333500" y="787400"/>
                  </a:lnTo>
                  <a:cubicBezTo>
                    <a:pt x="1339562" y="805585"/>
                    <a:pt x="1339314" y="814308"/>
                    <a:pt x="1358900" y="825500"/>
                  </a:cubicBezTo>
                  <a:cubicBezTo>
                    <a:pt x="1366477" y="829830"/>
                    <a:pt x="1375833" y="829733"/>
                    <a:pt x="1384300" y="831850"/>
                  </a:cubicBezTo>
                  <a:cubicBezTo>
                    <a:pt x="1414230" y="876745"/>
                    <a:pt x="1375142" y="822692"/>
                    <a:pt x="1422400" y="869950"/>
                  </a:cubicBezTo>
                  <a:cubicBezTo>
                    <a:pt x="1427796" y="875346"/>
                    <a:pt x="1430664" y="882790"/>
                    <a:pt x="1435100" y="889000"/>
                  </a:cubicBezTo>
                  <a:cubicBezTo>
                    <a:pt x="1441251" y="897612"/>
                    <a:pt x="1447181" y="906435"/>
                    <a:pt x="1454150" y="914400"/>
                  </a:cubicBezTo>
                  <a:cubicBezTo>
                    <a:pt x="1497265" y="963674"/>
                    <a:pt x="1465057" y="918060"/>
                    <a:pt x="1492250" y="958850"/>
                  </a:cubicBezTo>
                  <a:cubicBezTo>
                    <a:pt x="1496483" y="984250"/>
                    <a:pt x="1501756" y="1009498"/>
                    <a:pt x="1504950" y="1035050"/>
                  </a:cubicBezTo>
                  <a:cubicBezTo>
                    <a:pt x="1507067" y="1051983"/>
                    <a:pt x="1506810" y="1069386"/>
                    <a:pt x="1511300" y="1085850"/>
                  </a:cubicBezTo>
                  <a:cubicBezTo>
                    <a:pt x="1513308" y="1093213"/>
                    <a:pt x="1520587" y="1098074"/>
                    <a:pt x="1524000" y="1104900"/>
                  </a:cubicBezTo>
                  <a:cubicBezTo>
                    <a:pt x="1526993" y="1110887"/>
                    <a:pt x="1528589" y="1117492"/>
                    <a:pt x="1530350" y="1123950"/>
                  </a:cubicBezTo>
                  <a:cubicBezTo>
                    <a:pt x="1547798" y="1187925"/>
                    <a:pt x="1531255" y="1159023"/>
                    <a:pt x="1562100" y="1200150"/>
                  </a:cubicBezTo>
                  <a:cubicBezTo>
                    <a:pt x="1578061" y="1248033"/>
                    <a:pt x="1556531" y="1189011"/>
                    <a:pt x="1581150" y="1238250"/>
                  </a:cubicBezTo>
                  <a:cubicBezTo>
                    <a:pt x="1584143" y="1244237"/>
                    <a:pt x="1582767" y="1252567"/>
                    <a:pt x="1587500" y="1257300"/>
                  </a:cubicBezTo>
                  <a:cubicBezTo>
                    <a:pt x="1592233" y="1262033"/>
                    <a:pt x="1600200" y="1261533"/>
                    <a:pt x="1606550" y="1263650"/>
                  </a:cubicBezTo>
                  <a:cubicBezTo>
                    <a:pt x="1612900" y="1261533"/>
                    <a:pt x="1621419" y="1252073"/>
                    <a:pt x="1625600" y="1257300"/>
                  </a:cubicBezTo>
                  <a:cubicBezTo>
                    <a:pt x="1633643" y="1267354"/>
                    <a:pt x="1629157" y="1282831"/>
                    <a:pt x="1631950" y="1295400"/>
                  </a:cubicBezTo>
                  <a:cubicBezTo>
                    <a:pt x="1633402" y="1301934"/>
                    <a:pt x="1634119" y="1309223"/>
                    <a:pt x="1638300" y="1314450"/>
                  </a:cubicBezTo>
                  <a:cubicBezTo>
                    <a:pt x="1643068" y="1320409"/>
                    <a:pt x="1651000" y="1322917"/>
                    <a:pt x="1657350" y="1327150"/>
                  </a:cubicBezTo>
                  <a:cubicBezTo>
                    <a:pt x="1665817" y="1325033"/>
                    <a:pt x="1674944" y="1324703"/>
                    <a:pt x="1682750" y="1320800"/>
                  </a:cubicBezTo>
                  <a:cubicBezTo>
                    <a:pt x="1692216" y="1316067"/>
                    <a:pt x="1699538" y="1307901"/>
                    <a:pt x="1708150" y="1301750"/>
                  </a:cubicBezTo>
                  <a:cubicBezTo>
                    <a:pt x="1729093" y="1286791"/>
                    <a:pt x="1727796" y="1288752"/>
                    <a:pt x="1752600" y="1276350"/>
                  </a:cubicBezTo>
                  <a:cubicBezTo>
                    <a:pt x="1752600" y="1276350"/>
                    <a:pt x="1775883" y="1236133"/>
                    <a:pt x="1784350" y="1244600"/>
                  </a:cubicBezTo>
                  <a:cubicBezTo>
                    <a:pt x="1785197" y="1245447"/>
                    <a:pt x="1773995" y="1285532"/>
                    <a:pt x="1771650" y="1289050"/>
                  </a:cubicBezTo>
                  <a:cubicBezTo>
                    <a:pt x="1766669" y="1296522"/>
                    <a:pt x="1758349" y="1301201"/>
                    <a:pt x="1752600" y="1308100"/>
                  </a:cubicBezTo>
                  <a:cubicBezTo>
                    <a:pt x="1721649" y="1345241"/>
                    <a:pt x="1763174" y="1309695"/>
                    <a:pt x="1714500" y="1346200"/>
                  </a:cubicBezTo>
                  <a:cubicBezTo>
                    <a:pt x="1696404" y="1400489"/>
                    <a:pt x="1700140" y="1371016"/>
                    <a:pt x="1708150" y="1435100"/>
                  </a:cubicBezTo>
                  <a:cubicBezTo>
                    <a:pt x="1710068" y="1434716"/>
                    <a:pt x="1760471" y="1425159"/>
                    <a:pt x="1765300" y="1422400"/>
                  </a:cubicBezTo>
                  <a:cubicBezTo>
                    <a:pt x="1773097" y="1417945"/>
                    <a:pt x="1778000" y="1409700"/>
                    <a:pt x="1784350" y="1403350"/>
                  </a:cubicBezTo>
                  <a:cubicBezTo>
                    <a:pt x="1797050" y="1405467"/>
                    <a:pt x="1811532" y="1402876"/>
                    <a:pt x="1822450" y="1409700"/>
                  </a:cubicBezTo>
                  <a:cubicBezTo>
                    <a:pt x="1841487" y="1421598"/>
                    <a:pt x="1835202" y="1445562"/>
                    <a:pt x="1828800" y="1460500"/>
                  </a:cubicBezTo>
                  <a:cubicBezTo>
                    <a:pt x="1825794" y="1467515"/>
                    <a:pt x="1819200" y="1472576"/>
                    <a:pt x="1816100" y="1479550"/>
                  </a:cubicBezTo>
                  <a:cubicBezTo>
                    <a:pt x="1807266" y="1499427"/>
                    <a:pt x="1802327" y="1521940"/>
                    <a:pt x="1797050" y="1543050"/>
                  </a:cubicBezTo>
                  <a:cubicBezTo>
                    <a:pt x="1799167" y="1551517"/>
                    <a:pt x="1795378" y="1565012"/>
                    <a:pt x="1803400" y="1568450"/>
                  </a:cubicBezTo>
                  <a:cubicBezTo>
                    <a:pt x="1824230" y="1577377"/>
                    <a:pt x="1845486" y="1559443"/>
                    <a:pt x="1860550" y="1549400"/>
                  </a:cubicBezTo>
                  <a:cubicBezTo>
                    <a:pt x="1854402" y="1592438"/>
                    <a:pt x="1846475" y="1624307"/>
                    <a:pt x="1860550" y="1670050"/>
                  </a:cubicBezTo>
                  <a:cubicBezTo>
                    <a:pt x="1862518" y="1676447"/>
                    <a:pt x="1873250" y="1674283"/>
                    <a:pt x="1879600" y="1676400"/>
                  </a:cubicBezTo>
                  <a:cubicBezTo>
                    <a:pt x="1885950" y="1674283"/>
                    <a:pt x="1894469" y="1675277"/>
                    <a:pt x="1898650" y="1670050"/>
                  </a:cubicBezTo>
                  <a:cubicBezTo>
                    <a:pt x="1904102" y="1663235"/>
                    <a:pt x="1901562" y="1652672"/>
                    <a:pt x="1905000" y="1644650"/>
                  </a:cubicBezTo>
                  <a:cubicBezTo>
                    <a:pt x="1908006" y="1637635"/>
                    <a:pt x="1913467" y="1631950"/>
                    <a:pt x="1917700" y="1625600"/>
                  </a:cubicBezTo>
                  <a:cubicBezTo>
                    <a:pt x="1924050" y="1629833"/>
                    <a:pt x="1935858" y="1630721"/>
                    <a:pt x="1936750" y="1638300"/>
                  </a:cubicBezTo>
                  <a:cubicBezTo>
                    <a:pt x="1936800" y="1638724"/>
                    <a:pt x="1934226" y="1738163"/>
                    <a:pt x="1924050" y="1765300"/>
                  </a:cubicBezTo>
                  <a:cubicBezTo>
                    <a:pt x="1921370" y="1772446"/>
                    <a:pt x="1915583" y="1778000"/>
                    <a:pt x="1911350" y="1784350"/>
                  </a:cubicBezTo>
                  <a:cubicBezTo>
                    <a:pt x="1925983" y="1786789"/>
                    <a:pt x="1952868" y="1789234"/>
                    <a:pt x="1968500" y="1797050"/>
                  </a:cubicBezTo>
                  <a:cubicBezTo>
                    <a:pt x="1975326" y="1800463"/>
                    <a:pt x="1981200" y="1805517"/>
                    <a:pt x="1987550" y="1809750"/>
                  </a:cubicBezTo>
                  <a:cubicBezTo>
                    <a:pt x="2001845" y="1831193"/>
                    <a:pt x="2004477" y="1832306"/>
                    <a:pt x="2012950" y="1860550"/>
                  </a:cubicBezTo>
                  <a:cubicBezTo>
                    <a:pt x="2016051" y="1870888"/>
                    <a:pt x="2014834" y="1882474"/>
                    <a:pt x="2019300" y="1892300"/>
                  </a:cubicBezTo>
                  <a:cubicBezTo>
                    <a:pt x="2031959" y="1920150"/>
                    <a:pt x="2044334" y="1930034"/>
                    <a:pt x="2063750" y="1949450"/>
                  </a:cubicBezTo>
                  <a:cubicBezTo>
                    <a:pt x="2079711" y="1997333"/>
                    <a:pt x="2058181" y="1938311"/>
                    <a:pt x="2082800" y="1987550"/>
                  </a:cubicBezTo>
                  <a:cubicBezTo>
                    <a:pt x="2101180" y="2024309"/>
                    <a:pt x="2072088" y="1989538"/>
                    <a:pt x="2108200" y="2025650"/>
                  </a:cubicBezTo>
                  <a:cubicBezTo>
                    <a:pt x="2110317" y="2034117"/>
                    <a:pt x="2109098" y="2044235"/>
                    <a:pt x="2114550" y="2051050"/>
                  </a:cubicBezTo>
                  <a:cubicBezTo>
                    <a:pt x="2118731" y="2056277"/>
                    <a:pt x="2128373" y="2053219"/>
                    <a:pt x="2133600" y="2057400"/>
                  </a:cubicBezTo>
                  <a:cubicBezTo>
                    <a:pt x="2139559" y="2062168"/>
                    <a:pt x="2142067" y="2070100"/>
                    <a:pt x="2146300" y="2076450"/>
                  </a:cubicBezTo>
                  <a:cubicBezTo>
                    <a:pt x="2156180" y="2125848"/>
                    <a:pt x="2145226" y="2092032"/>
                    <a:pt x="2165350" y="2127250"/>
                  </a:cubicBezTo>
                  <a:cubicBezTo>
                    <a:pt x="2170046" y="2135469"/>
                    <a:pt x="2171990" y="2145378"/>
                    <a:pt x="2178050" y="2152650"/>
                  </a:cubicBezTo>
                  <a:cubicBezTo>
                    <a:pt x="2182936" y="2158513"/>
                    <a:pt x="2190750" y="2161117"/>
                    <a:pt x="2197100" y="2165350"/>
                  </a:cubicBezTo>
                  <a:cubicBezTo>
                    <a:pt x="2201333" y="2173817"/>
                    <a:pt x="2203107" y="2184057"/>
                    <a:pt x="2209800" y="2190750"/>
                  </a:cubicBezTo>
                  <a:cubicBezTo>
                    <a:pt x="2214533" y="2195483"/>
                    <a:pt x="2224117" y="2192367"/>
                    <a:pt x="2228850" y="2197100"/>
                  </a:cubicBezTo>
                  <a:cubicBezTo>
                    <a:pt x="2235543" y="2203793"/>
                    <a:pt x="2234857" y="2215807"/>
                    <a:pt x="2241550" y="2222500"/>
                  </a:cubicBezTo>
                  <a:cubicBezTo>
                    <a:pt x="2246283" y="2227233"/>
                    <a:pt x="2254613" y="2225857"/>
                    <a:pt x="2260600" y="2228850"/>
                  </a:cubicBezTo>
                  <a:cubicBezTo>
                    <a:pt x="2267426" y="2232263"/>
                    <a:pt x="2273300" y="2237317"/>
                    <a:pt x="2279650" y="2241550"/>
                  </a:cubicBezTo>
                  <a:cubicBezTo>
                    <a:pt x="2283883" y="2247900"/>
                    <a:pt x="2285878" y="2256555"/>
                    <a:pt x="2292350" y="2260600"/>
                  </a:cubicBezTo>
                  <a:cubicBezTo>
                    <a:pt x="2303702" y="2267695"/>
                    <a:pt x="2317750" y="2269067"/>
                    <a:pt x="2330450" y="2273300"/>
                  </a:cubicBezTo>
                  <a:lnTo>
                    <a:pt x="2349500" y="2279650"/>
                  </a:lnTo>
                  <a:lnTo>
                    <a:pt x="2368550" y="2286000"/>
                  </a:lnTo>
                  <a:lnTo>
                    <a:pt x="2387600" y="2292350"/>
                  </a:lnTo>
                  <a:lnTo>
                    <a:pt x="2425700" y="2330450"/>
                  </a:lnTo>
                  <a:cubicBezTo>
                    <a:pt x="2462183" y="2366933"/>
                    <a:pt x="2443251" y="2357467"/>
                    <a:pt x="2476500" y="2368550"/>
                  </a:cubicBezTo>
                  <a:cubicBezTo>
                    <a:pt x="2482850" y="2377017"/>
                    <a:pt x="2488066" y="2386466"/>
                    <a:pt x="2495550" y="2393950"/>
                  </a:cubicBezTo>
                  <a:cubicBezTo>
                    <a:pt x="2503034" y="2401434"/>
                    <a:pt x="2514175" y="2404870"/>
                    <a:pt x="2520950" y="2413000"/>
                  </a:cubicBezTo>
                  <a:cubicBezTo>
                    <a:pt x="2525235" y="2418142"/>
                    <a:pt x="2524307" y="2426063"/>
                    <a:pt x="2527300" y="2432050"/>
                  </a:cubicBezTo>
                  <a:cubicBezTo>
                    <a:pt x="2536141" y="2449731"/>
                    <a:pt x="2545006" y="2456106"/>
                    <a:pt x="2559050" y="2470150"/>
                  </a:cubicBezTo>
                  <a:cubicBezTo>
                    <a:pt x="2561167" y="2476500"/>
                    <a:pt x="2560173" y="2485019"/>
                    <a:pt x="2565400" y="2489200"/>
                  </a:cubicBezTo>
                  <a:cubicBezTo>
                    <a:pt x="2572215" y="2494652"/>
                    <a:pt x="2582628" y="2492486"/>
                    <a:pt x="2590800" y="2495550"/>
                  </a:cubicBezTo>
                  <a:cubicBezTo>
                    <a:pt x="2599663" y="2498874"/>
                    <a:pt x="2607733" y="2504017"/>
                    <a:pt x="2616200" y="2508250"/>
                  </a:cubicBezTo>
                  <a:cubicBezTo>
                    <a:pt x="2620433" y="2514600"/>
                    <a:pt x="2623157" y="2522274"/>
                    <a:pt x="2628900" y="2527300"/>
                  </a:cubicBezTo>
                  <a:cubicBezTo>
                    <a:pt x="2640387" y="2537351"/>
                    <a:pt x="2667000" y="2552700"/>
                    <a:pt x="2667000" y="2552700"/>
                  </a:cubicBezTo>
                  <a:cubicBezTo>
                    <a:pt x="2669117" y="2559050"/>
                    <a:pt x="2670099" y="2565899"/>
                    <a:pt x="2673350" y="2571750"/>
                  </a:cubicBezTo>
                  <a:lnTo>
                    <a:pt x="2711450" y="2628900"/>
                  </a:lnTo>
                  <a:cubicBezTo>
                    <a:pt x="2715683" y="2635250"/>
                    <a:pt x="2721737" y="2640710"/>
                    <a:pt x="2724150" y="2647950"/>
                  </a:cubicBezTo>
                  <a:cubicBezTo>
                    <a:pt x="2726267" y="2654300"/>
                    <a:pt x="2726787" y="2661431"/>
                    <a:pt x="2730500" y="2667000"/>
                  </a:cubicBezTo>
                  <a:cubicBezTo>
                    <a:pt x="2735481" y="2674472"/>
                    <a:pt x="2743801" y="2679151"/>
                    <a:pt x="2749550" y="2686050"/>
                  </a:cubicBezTo>
                  <a:cubicBezTo>
                    <a:pt x="2793753" y="2739094"/>
                    <a:pt x="2725645" y="2668495"/>
                    <a:pt x="2781300" y="2724150"/>
                  </a:cubicBezTo>
                  <a:cubicBezTo>
                    <a:pt x="2797261" y="2772033"/>
                    <a:pt x="2773874" y="2714868"/>
                    <a:pt x="2806700" y="2755900"/>
                  </a:cubicBezTo>
                  <a:cubicBezTo>
                    <a:pt x="2848017" y="2807546"/>
                    <a:pt x="2772220" y="2740470"/>
                    <a:pt x="2825750" y="2794000"/>
                  </a:cubicBezTo>
                  <a:cubicBezTo>
                    <a:pt x="2831146" y="2799396"/>
                    <a:pt x="2837755" y="2803765"/>
                    <a:pt x="2844800" y="2806700"/>
                  </a:cubicBezTo>
                  <a:cubicBezTo>
                    <a:pt x="2853998" y="2810532"/>
                    <a:pt x="2906908" y="2828693"/>
                    <a:pt x="2927350" y="2832100"/>
                  </a:cubicBezTo>
                  <a:cubicBezTo>
                    <a:pt x="2944183" y="2834905"/>
                    <a:pt x="2961217" y="2836333"/>
                    <a:pt x="2978150" y="2838450"/>
                  </a:cubicBezTo>
                  <a:cubicBezTo>
                    <a:pt x="2984500" y="2840567"/>
                    <a:pt x="2990933" y="2842450"/>
                    <a:pt x="2997200" y="2844800"/>
                  </a:cubicBezTo>
                  <a:cubicBezTo>
                    <a:pt x="3007873" y="2848802"/>
                    <a:pt x="3018136" y="2853895"/>
                    <a:pt x="3028950" y="2857500"/>
                  </a:cubicBezTo>
                  <a:cubicBezTo>
                    <a:pt x="3037229" y="2860260"/>
                    <a:pt x="3045883" y="2861733"/>
                    <a:pt x="3054350" y="2863850"/>
                  </a:cubicBezTo>
                  <a:cubicBezTo>
                    <a:pt x="3060700" y="2868083"/>
                    <a:pt x="3066574" y="2873137"/>
                    <a:pt x="3073400" y="2876550"/>
                  </a:cubicBezTo>
                  <a:cubicBezTo>
                    <a:pt x="3079387" y="2879543"/>
                    <a:pt x="3087223" y="2878719"/>
                    <a:pt x="3092450" y="2882900"/>
                  </a:cubicBezTo>
                  <a:cubicBezTo>
                    <a:pt x="3133482" y="2915726"/>
                    <a:pt x="3076317" y="2892339"/>
                    <a:pt x="3124200" y="2908300"/>
                  </a:cubicBezTo>
                  <a:cubicBezTo>
                    <a:pt x="3135624" y="2942572"/>
                    <a:pt x="3121621" y="2915529"/>
                    <a:pt x="3155950" y="2940050"/>
                  </a:cubicBezTo>
                  <a:cubicBezTo>
                    <a:pt x="3191849" y="2965692"/>
                    <a:pt x="3158575" y="2952967"/>
                    <a:pt x="3194050" y="2984500"/>
                  </a:cubicBezTo>
                  <a:cubicBezTo>
                    <a:pt x="3205458" y="2994641"/>
                    <a:pt x="3232150" y="3009900"/>
                    <a:pt x="3232150" y="3009900"/>
                  </a:cubicBezTo>
                  <a:cubicBezTo>
                    <a:pt x="3236383" y="3018367"/>
                    <a:pt x="3238790" y="3028028"/>
                    <a:pt x="3244850" y="3035300"/>
                  </a:cubicBezTo>
                  <a:cubicBezTo>
                    <a:pt x="3249736" y="3041163"/>
                    <a:pt x="3258037" y="3043114"/>
                    <a:pt x="3263900" y="3048000"/>
                  </a:cubicBezTo>
                  <a:cubicBezTo>
                    <a:pt x="3270799" y="3053749"/>
                    <a:pt x="3276600" y="3060700"/>
                    <a:pt x="3282950" y="3067050"/>
                  </a:cubicBezTo>
                  <a:cubicBezTo>
                    <a:pt x="3290989" y="3091167"/>
                    <a:pt x="3295275" y="3113492"/>
                    <a:pt x="3327400" y="3124200"/>
                  </a:cubicBezTo>
                  <a:cubicBezTo>
                    <a:pt x="3333750" y="3126317"/>
                    <a:pt x="3340463" y="3127557"/>
                    <a:pt x="3346450" y="3130550"/>
                  </a:cubicBezTo>
                  <a:cubicBezTo>
                    <a:pt x="3353276" y="3133963"/>
                    <a:pt x="3365500" y="3143250"/>
                    <a:pt x="3365500" y="3143250"/>
                  </a:cubicBezTo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1930" y="3404512"/>
            <a:ext cx="3189390" cy="2439936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0"/>
            <a:ext cx="12183478" cy="638723"/>
          </a:xfrm>
          <a:prstGeom prst="rect">
            <a:avLst/>
          </a:prstGeom>
          <a:solidFill>
            <a:srgbClr val="204D84"/>
          </a:solidFill>
          <a:ln w="25400" algn="ctr">
            <a:solidFill>
              <a:srgbClr val="204D84"/>
            </a:solidFill>
            <a:miter lim="800000"/>
            <a:headEnd/>
            <a:tailEnd/>
          </a:ln>
        </p:spPr>
        <p:txBody>
          <a:bodyPr lIns="59910" tIns="29954" rIns="59910" bIns="29954" anchor="ctr"/>
          <a:lstStyle>
            <a:defPPr>
              <a:defRPr lang="ru-RU"/>
            </a:defPPr>
            <a:lvl1pPr algn="ctr" defTabSz="914400">
              <a:defRPr sz="105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r>
              <a:rPr lang="ru-RU" dirty="0"/>
              <a:t>ИНФОРМАЦИОННЫЕ МАТЕРИАЛЫ ПО РИСКУ НАРУШЕНИЯ ТРАНСПОРТНОГО СООБЩЕНИЯ, </a:t>
            </a:r>
          </a:p>
          <a:p>
            <a:r>
              <a:rPr lang="ru-RU" dirty="0"/>
              <a:t>СВЯЗАННЫХ С НЕБЛАГОПРИЯТНЫМИ МЕТЕОЯВЛЕНИЯМИ</a:t>
            </a:r>
            <a:r>
              <a:rPr lang="ru-RU" altLang="ru-RU" dirty="0"/>
              <a:t> </a:t>
            </a:r>
          </a:p>
          <a:p>
            <a:r>
              <a:rPr lang="ru-RU" altLang="ru-RU" dirty="0"/>
              <a:t>НА ФЕДЕРАЛЬНОЙ АВТОМОБИЛЬНОЙ ДОРОГЕ М-4 ДОН </a:t>
            </a:r>
            <a:r>
              <a:rPr lang="ru-RU" altLang="ru-RU" dirty="0" smtClean="0"/>
              <a:t>(НА </a:t>
            </a:r>
            <a:r>
              <a:rPr lang="ru-RU" altLang="ru-RU" dirty="0" smtClean="0"/>
              <a:t>11.08.2023</a:t>
            </a:r>
            <a:r>
              <a:rPr lang="ru-RU" altLang="ru-RU" dirty="0" smtClean="0"/>
              <a:t>)</a:t>
            </a:r>
            <a:endParaRPr lang="ru-RU" altLang="ru-RU" dirty="0"/>
          </a:p>
        </p:txBody>
      </p:sp>
      <p:pic>
        <p:nvPicPr>
          <p:cNvPr id="12" name="правая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11930" y="846800"/>
            <a:ext cx="3165711" cy="25492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9002522" y="652666"/>
            <a:ext cx="3194980" cy="2174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1259" tIns="70630" rIns="141259" bIns="70630"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6526489"/>
            <a:ext cx="1332243" cy="361236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3417" tIns="41711" rIns="83417" bIns="41711" rtlCol="0" anchor="ctr" anchorCtr="1">
            <a:spAutoFit/>
          </a:bodyPr>
          <a:lstStyle/>
          <a:p>
            <a:pPr defTabSz="1059383"/>
            <a:r>
              <a:rPr lang="ru-RU" sz="9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н.п.: </a:t>
            </a:r>
            <a:r>
              <a:rPr lang="ru-RU" sz="9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endParaRPr lang="ru-RU" sz="9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059383"/>
            <a:r>
              <a:rPr lang="ru-RU" sz="9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 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5784990" y="5113125"/>
            <a:ext cx="868402" cy="20160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900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. Кабардинка</a:t>
            </a:r>
            <a:endParaRPr lang="ru-RU" sz="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2156812" y="2189899"/>
            <a:ext cx="1205033" cy="20160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900" b="1" dirty="0">
                <a:latin typeface="Times New Roman" pitchFamily="18" charset="0"/>
                <a:cs typeface="Times New Roman" pitchFamily="18" charset="0"/>
              </a:rPr>
              <a:t>МО г. Новороссийск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22794" y="3087625"/>
            <a:ext cx="382489" cy="2521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7320" tIns="48663" rIns="97320" bIns="48663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sz="1000" dirty="0"/>
              <a:t>М4</a:t>
            </a:r>
          </a:p>
        </p:txBody>
      </p:sp>
      <p:grpSp>
        <p:nvGrpSpPr>
          <p:cNvPr id="22" name="Группа 159"/>
          <p:cNvGrpSpPr/>
          <p:nvPr/>
        </p:nvGrpSpPr>
        <p:grpSpPr>
          <a:xfrm>
            <a:off x="9014510" y="5852937"/>
            <a:ext cx="3428184" cy="1015521"/>
            <a:chOff x="9126097" y="5419667"/>
            <a:chExt cx="3021599" cy="1388581"/>
          </a:xfrm>
        </p:grpSpPr>
        <p:sp>
          <p:nvSpPr>
            <p:cNvPr id="23" name="Rectangle 93"/>
            <p:cNvSpPr>
              <a:spLocks noChangeArrowheads="1"/>
            </p:cNvSpPr>
            <p:nvPr/>
          </p:nvSpPr>
          <p:spPr bwMode="auto">
            <a:xfrm>
              <a:off x="9126097" y="5419667"/>
              <a:ext cx="2799203" cy="138858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 Box 97"/>
            <p:cNvSpPr txBox="1">
              <a:spLocks noChangeArrowheads="1"/>
            </p:cNvSpPr>
            <p:nvPr/>
          </p:nvSpPr>
          <p:spPr bwMode="auto">
            <a:xfrm>
              <a:off x="9969843" y="5508690"/>
              <a:ext cx="2147024" cy="279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25" name="Text Box 97"/>
            <p:cNvSpPr txBox="1">
              <a:spLocks noChangeArrowheads="1"/>
            </p:cNvSpPr>
            <p:nvPr/>
          </p:nvSpPr>
          <p:spPr bwMode="auto">
            <a:xfrm>
              <a:off x="9572157" y="6150986"/>
              <a:ext cx="2147024" cy="300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9717596" y="5728009"/>
              <a:ext cx="2308120" cy="4270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9258653" y="5754561"/>
              <a:ext cx="367792" cy="127074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500" dirty="0">
                <a:solidFill>
                  <a:srgbClr val="000000"/>
                </a:solidFill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9269786" y="6113386"/>
              <a:ext cx="329077" cy="109283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ln w="317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500" dirty="0">
                <a:solidFill>
                  <a:srgbClr val="000000"/>
                </a:solidFill>
              </a:endParaRPr>
            </a:p>
          </p:txBody>
        </p:sp>
        <p:sp>
          <p:nvSpPr>
            <p:cNvPr id="29" name="Text Box 97"/>
            <p:cNvSpPr txBox="1">
              <a:spLocks noChangeArrowheads="1"/>
            </p:cNvSpPr>
            <p:nvPr/>
          </p:nvSpPr>
          <p:spPr bwMode="auto">
            <a:xfrm>
              <a:off x="9577475" y="6100592"/>
              <a:ext cx="2570221" cy="2798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Объездная дорога</a:t>
              </a:r>
            </a:p>
          </p:txBody>
        </p:sp>
        <p:sp>
          <p:nvSpPr>
            <p:cNvPr id="30" name="Овал 29"/>
            <p:cNvSpPr>
              <a:spLocks noChangeArrowheads="1"/>
            </p:cNvSpPr>
            <p:nvPr/>
          </p:nvSpPr>
          <p:spPr bwMode="auto">
            <a:xfrm rot="5238055">
              <a:off x="9371034" y="6336472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500" dirty="0">
                <a:solidFill>
                  <a:srgbClr val="FFFFFF"/>
                </a:solidFill>
              </a:endParaRPr>
            </a:p>
          </p:txBody>
        </p:sp>
        <p:sp>
          <p:nvSpPr>
            <p:cNvPr id="31" name="Text Box 97"/>
            <p:cNvSpPr txBox="1">
              <a:spLocks noChangeArrowheads="1"/>
            </p:cNvSpPr>
            <p:nvPr/>
          </p:nvSpPr>
          <p:spPr bwMode="auto">
            <a:xfrm>
              <a:off x="9556159" y="6341988"/>
              <a:ext cx="2570221" cy="2798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Населенный пункт</a:t>
              </a:r>
            </a:p>
          </p:txBody>
        </p:sp>
      </p:grpSp>
      <p:sp>
        <p:nvSpPr>
          <p:cNvPr id="33" name="Овал 32"/>
          <p:cNvSpPr>
            <a:spLocks noChangeArrowheads="1"/>
          </p:cNvSpPr>
          <p:nvPr/>
        </p:nvSpPr>
        <p:spPr bwMode="auto">
          <a:xfrm rot="5238055">
            <a:off x="8358037" y="4718256"/>
            <a:ext cx="107245" cy="154252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79240" tIns="39618" rIns="79240" bIns="39618" anchor="ctr"/>
          <a:lstStyle/>
          <a:p>
            <a:pPr>
              <a:defRPr/>
            </a:pPr>
            <a:endParaRPr lang="ru-RU" sz="1500" dirty="0">
              <a:solidFill>
                <a:srgbClr val="FFFFFF"/>
              </a:solidFill>
            </a:endParaRPr>
          </a:p>
        </p:txBody>
      </p:sp>
      <p:sp>
        <p:nvSpPr>
          <p:cNvPr id="34" name="Овал 33"/>
          <p:cNvSpPr>
            <a:spLocks noChangeArrowheads="1"/>
          </p:cNvSpPr>
          <p:nvPr/>
        </p:nvSpPr>
        <p:spPr bwMode="auto">
          <a:xfrm rot="5238055">
            <a:off x="2968584" y="2025850"/>
            <a:ext cx="107245" cy="154252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79240" tIns="39618" rIns="79240" bIns="39618" anchor="ctr"/>
          <a:lstStyle/>
          <a:p>
            <a:pPr>
              <a:defRPr/>
            </a:pPr>
            <a:endParaRPr lang="ru-RU" sz="1500" dirty="0">
              <a:solidFill>
                <a:srgbClr val="FFFFFF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3441" y="655771"/>
            <a:ext cx="2812337" cy="1910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06" tIns="25702" rIns="51406" bIns="25702" rtlCol="0" anchor="ctr"/>
          <a:lstStyle/>
          <a:p>
            <a:pPr algn="ctr" defTabSz="685800"/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sp>
        <p:nvSpPr>
          <p:cNvPr id="32" name="AutoShape 24"/>
          <p:cNvSpPr>
            <a:spLocks noChangeArrowheads="1"/>
          </p:cNvSpPr>
          <p:nvPr/>
        </p:nvSpPr>
        <p:spPr bwMode="auto">
          <a:xfrm>
            <a:off x="112578" y="5066443"/>
            <a:ext cx="3548153" cy="1139254"/>
          </a:xfrm>
          <a:prstGeom prst="wedgeRectCallout">
            <a:avLst>
              <a:gd name="adj1" fmla="val 69757"/>
              <a:gd name="adj2" fmla="val -278270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lIns="135166" tIns="67589" rIns="135166" bIns="67589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lvl="0" algn="ctr" eaLnBrk="1" fontAlgn="auto" hangingPunct="1">
              <a:spcAft>
                <a:spcPts val="0"/>
              </a:spcAft>
              <a:defRPr/>
            </a:pPr>
            <a:endParaRPr lang="ru-RU" altLang="ru-RU" sz="1400" u="sng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fontAlgn="auto" hangingPunct="1">
              <a:spcAft>
                <a:spcPts val="0"/>
              </a:spcAft>
              <a:defRPr/>
            </a:pPr>
            <a:r>
              <a:rPr lang="ru-RU" altLang="ru-RU" sz="14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</a:t>
            </a: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altLang="ru-RU" sz="14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1504 </a:t>
            </a: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altLang="ru-RU" sz="14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1524 </a:t>
            </a: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 (риск </a:t>
            </a:r>
            <a:r>
              <a:rPr lang="ru-RU" altLang="ru-RU" sz="14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возникновения: 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ухудшение </a:t>
            </a: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видимости, </a:t>
            </a:r>
            <a:r>
              <a:rPr lang="ru-RU" altLang="ru-RU" sz="14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туман)</a:t>
            </a:r>
            <a:endParaRPr lang="en-US" altLang="ru-RU" sz="14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051338" y="3406589"/>
            <a:ext cx="901393" cy="29165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>
                <a:alpha val="61000"/>
              </a:schemeClr>
            </a:solidFill>
          </a:ln>
          <a:effectLst>
            <a:softEdge rad="38100"/>
          </a:effectLst>
        </p:spPr>
        <p:txBody>
          <a:bodyPr wrap="square" lIns="105952" tIns="52976" rIns="105952" bIns="52976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1512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км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799"/>
            <a:ext cx="2808896" cy="13133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0377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9044</TotalTime>
  <Words>931</Words>
  <Application>Microsoft Office PowerPoint</Application>
  <PresentationFormat>Широкоэкранный</PresentationFormat>
  <Paragraphs>296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Родионов Александр Александрович</dc:creator>
  <cp:lastModifiedBy>ARM_9</cp:lastModifiedBy>
  <cp:revision>919</cp:revision>
  <cp:lastPrinted>2020-12-03T08:05:56Z</cp:lastPrinted>
  <dcterms:created xsi:type="dcterms:W3CDTF">2019-08-03T04:06:07Z</dcterms:created>
  <dcterms:modified xsi:type="dcterms:W3CDTF">2023-08-10T11:55:41Z</dcterms:modified>
</cp:coreProperties>
</file>